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0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509"/>
    <a:srgbClr val="27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1289-A5B7-466A-8B96-A863EF80D10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D296-5E86-46D0-80EA-130AE91B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FACA-DCDD-466B-AD91-48C446F44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56545-6A54-4CF2-AC98-16D74168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3E1C-8FEB-4B00-B479-21E4D80E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0029-D6BF-42F8-B2A0-56A28647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D0BE-64C3-4524-8A77-3AAF089D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664-DE31-404D-81CA-082CF87E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2ACCD-FA9F-4402-A933-E9B5F34D6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74B9-94BF-4D52-94B2-22FEA4C2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F387-AEA6-4D99-8210-A8FEEE9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7B913-818F-480E-B3DA-F6C901F7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90C8D-45DF-417C-885A-75A956B53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5DDCC-38FD-409C-86DE-95E8BD63C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DCB1C-A560-4B2E-8F71-31D63311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BFB6-F4AA-4AED-8DE1-AC509A3B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A719-B69E-41F1-9A67-8B1EB4FD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DB9D-9988-41B7-AF3F-08FE74A2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7A6B-F60B-43DD-9601-EBE8276E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BE3B8-84AB-48A8-BBC1-431B37E7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99059-D431-4020-963C-F2E38103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8EE9-8AF9-4CD8-8B7D-737BCAC8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5DD6-7A7E-4B47-BCD9-6EB8BBB8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A7DE1-96A1-47DE-9E0E-CC2C6542C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D1C50-D88E-46C3-901F-31CEB8B1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8F36-16D5-4A9E-98CD-799E77E1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5243-2DAA-4DEE-8D6E-E5A743F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B24B-1356-4E80-BA98-032BDF5A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756E-9016-48A8-BAA9-E56DB2D8F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15B2A-3DE7-4F69-9A89-F857996F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ABF68-CB7A-4719-9C32-BBFD7E2C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0534B-2377-4CE4-8EDB-74DEEA24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E86DE-38CE-4BF3-8754-339982B7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D2D1-5ED2-440F-BB66-40B8F47E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A115D-90FC-46DF-B1F9-65F5BD81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FAF67-D651-48C9-B830-D9D28FEEB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41F37-3123-44E3-8BB6-861BC6004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F5C07-839B-4067-A810-FA9509EA4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E9391-26B8-4CED-B286-7CD3BFA6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3DDB9-3DAE-4973-88C9-E6794FA5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AF0F5-9D5D-4936-8E94-70EB880C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74C8-0D63-4AA4-8A78-BC6CA4B3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A953E-7A01-4FED-9C73-A383A8F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0104F-588B-440C-813A-37D12F64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5831F-21C7-441B-B489-B241FD73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0D814-668E-4315-9F87-45B5105C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B99C3-B881-4AF5-AC20-A3339CB6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D0A8-DE1B-4B2F-8556-4F6824B8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A67-54EA-4813-8738-36896D1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FBB0-FDB7-483C-949C-B8DD453D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459C6-0A26-478E-8CBD-0DACB36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4F27E-0943-4768-863E-ABDC58C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76C2-C251-447D-8A71-4480B8C9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009C3-CBEA-434F-A62B-89675A8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2ECA-2918-4440-96EF-697E3A67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AF68E-8D1B-4C36-9FB8-26D6F373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F9FD4-866A-438C-BAD6-5DB22991D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47632-6AC2-4629-8BB3-065D2E2B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487FC-814E-4B59-9977-7A48A5E1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2A81-523F-4D8E-AEAA-00107987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5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3A087-B74F-41F5-86EB-095D0A5F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5003F-1A06-4BDF-BD45-EDA3929F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B9AE-F291-48FC-8C53-8BE3257F5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BB00-1B35-4455-8F08-F73ACDA94BA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0C58-2BD5-44F3-B96C-F6D0D738F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3608-A2DA-448B-958B-19FCD4CB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C007FE-383D-42AC-8231-5B049160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06508-18BB-4042-8BFC-B3AED25F5202}"/>
              </a:ext>
            </a:extLst>
          </p:cNvPr>
          <p:cNvSpPr txBox="1"/>
          <p:nvPr/>
        </p:nvSpPr>
        <p:spPr>
          <a:xfrm>
            <a:off x="0" y="3055"/>
            <a:ext cx="12191999" cy="2000548"/>
          </a:xfrm>
          <a:prstGeom prst="rect">
            <a:avLst/>
          </a:prstGeom>
          <a:solidFill>
            <a:srgbClr val="17240E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Segoe Print" panose="02000600000000000000" pitchFamily="2" charset="0"/>
              </a:rPr>
              <a:t>“The Nature of Sin”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Print" panose="02000600000000000000" pitchFamily="2" charset="0"/>
              </a:rPr>
              <a:t>a study of Genesis 3 for evangelism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6BA1C-C156-4203-ACC2-DB1290A85A12}"/>
              </a:ext>
            </a:extLst>
          </p:cNvPr>
          <p:cNvSpPr txBox="1"/>
          <p:nvPr/>
        </p:nvSpPr>
        <p:spPr>
          <a:xfrm>
            <a:off x="6780629" y="4366588"/>
            <a:ext cx="5411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Print" panose="02000600000000000000" pitchFamily="2" charset="0"/>
              </a:rPr>
              <a:t>part one: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Segoe Print" panose="02000600000000000000" pitchFamily="2" charset="0"/>
              </a:rPr>
              <a:t>Genesis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Segoe Print" panose="02000600000000000000" pitchFamily="2" charset="0"/>
              </a:rPr>
              <a:t>3:1-13</a:t>
            </a:r>
          </a:p>
        </p:txBody>
      </p:sp>
    </p:spTree>
    <p:extLst>
      <p:ext uri="{BB962C8B-B14F-4D97-AF65-F5344CB8AC3E}">
        <p14:creationId xmlns:p14="http://schemas.microsoft.com/office/powerpoint/2010/main" val="314238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“So when the woman </a:t>
            </a:r>
            <a:r>
              <a:rPr lang="en-US" sz="3200" b="1" i="1" dirty="0">
                <a:latin typeface="Georgia" panose="02040502050405020303" pitchFamily="18" charset="0"/>
              </a:rPr>
              <a:t>saw</a:t>
            </a:r>
            <a:r>
              <a:rPr lang="en-US" sz="3200" dirty="0">
                <a:latin typeface="Sylfaen" panose="010A0502050306030303" pitchFamily="18" charset="0"/>
              </a:rPr>
              <a:t> that the tree was good...”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Once trust in God and in His word has been affected, human “reasoning”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takes over as a new guide for life...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2718458"/>
            <a:ext cx="1153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The woman begins to believe the serpent's theology because her own eyes “confirm”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what the serpent said; in this process the word of God, which has already given clear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teaching and instruction, is forgotten...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</p:spTree>
    <p:extLst>
      <p:ext uri="{BB962C8B-B14F-4D97-AF65-F5344CB8AC3E}">
        <p14:creationId xmlns:p14="http://schemas.microsoft.com/office/powerpoint/2010/main" val="1685648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“So when the woman </a:t>
            </a:r>
            <a:r>
              <a:rPr lang="en-US" sz="3200" b="1" i="1" dirty="0">
                <a:latin typeface="Georgia" panose="02040502050405020303" pitchFamily="18" charset="0"/>
              </a:rPr>
              <a:t>saw</a:t>
            </a:r>
            <a:r>
              <a:rPr lang="en-US" sz="3200" dirty="0">
                <a:latin typeface="Sylfaen" panose="010A0502050306030303" pitchFamily="18" charset="0"/>
              </a:rPr>
              <a:t> that the tree was good...”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Once trust in God and in His word has been affected, human “reasoning”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takes over as a new guide for life...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4AD84-3782-4F75-B8A5-076D18CEC7B8}"/>
              </a:ext>
            </a:extLst>
          </p:cNvPr>
          <p:cNvSpPr txBox="1"/>
          <p:nvPr/>
        </p:nvSpPr>
        <p:spPr>
          <a:xfrm>
            <a:off x="216940" y="2708638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As the woman begins to give in to sin, she is attacked in three ways: </a:t>
            </a:r>
          </a:p>
        </p:txBody>
      </p:sp>
      <p:sp>
        <p:nvSpPr>
          <p:cNvPr id="14" name="CaixaDeTexto 18">
            <a:extLst>
              <a:ext uri="{FF2B5EF4-FFF2-40B4-BE49-F238E27FC236}">
                <a16:creationId xmlns:a16="http://schemas.microsoft.com/office/drawing/2014/main" id="{0720D2DB-6F3F-4157-BBAE-69468783B0DB}"/>
              </a:ext>
            </a:extLst>
          </p:cNvPr>
          <p:cNvSpPr txBox="1"/>
          <p:nvPr/>
        </p:nvSpPr>
        <p:spPr>
          <a:xfrm>
            <a:off x="3716016" y="3129000"/>
            <a:ext cx="8034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dirty="0">
                <a:latin typeface="Georgia" panose="02040502050405020303" pitchFamily="18" charset="0"/>
              </a:rPr>
              <a:t>The </a:t>
            </a:r>
            <a:r>
              <a:rPr lang="pt-BR" sz="2000" b="1" i="1" dirty="0" err="1">
                <a:latin typeface="Georgia" panose="02040502050405020303" pitchFamily="18" charset="0"/>
              </a:rPr>
              <a:t>lust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flesh</a:t>
            </a:r>
            <a:r>
              <a:rPr lang="pt-BR" sz="2000" dirty="0">
                <a:latin typeface="Georgia" panose="02040502050405020303" pitchFamily="18" charset="0"/>
              </a:rPr>
              <a:t>: </a:t>
            </a:r>
            <a:r>
              <a:rPr lang="pt-BR" sz="2000" dirty="0" err="1">
                <a:latin typeface="Georgia" panose="02040502050405020303" pitchFamily="18" charset="0"/>
              </a:rPr>
              <a:t>Eve</a:t>
            </a:r>
            <a:r>
              <a:rPr lang="pt-BR" sz="2000" dirty="0">
                <a:latin typeface="Georgia" panose="02040502050405020303" pitchFamily="18" charset="0"/>
              </a:rPr>
              <a:t> “</a:t>
            </a:r>
            <a:r>
              <a:rPr lang="pt-BR" sz="2000" dirty="0" err="1">
                <a:latin typeface="Georgia" panose="02040502050405020303" pitchFamily="18" charset="0"/>
              </a:rPr>
              <a:t>saw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tree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good</a:t>
            </a:r>
            <a:r>
              <a:rPr lang="pt-BR" sz="2000" dirty="0"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latin typeface="Georgia" panose="02040502050405020303" pitchFamily="18" charset="0"/>
              </a:rPr>
              <a:t>food</a:t>
            </a:r>
            <a:r>
              <a:rPr lang="pt-BR" sz="2000" dirty="0">
                <a:latin typeface="Georgia" panose="02040502050405020303" pitchFamily="18" charset="0"/>
              </a:rPr>
              <a:t>”. “</a:t>
            </a:r>
            <a:r>
              <a:rPr lang="pt-BR" sz="2000" dirty="0" err="1">
                <a:latin typeface="Georgia" panose="02040502050405020303" pitchFamily="18" charset="0"/>
              </a:rPr>
              <a:t>Hunger</a:t>
            </a:r>
            <a:r>
              <a:rPr lang="pt-BR" sz="2000" dirty="0">
                <a:latin typeface="Georgia" panose="02040502050405020303" pitchFamily="18" charset="0"/>
              </a:rPr>
              <a:t>” </a:t>
            </a:r>
            <a:r>
              <a:rPr lang="pt-BR" sz="2000" dirty="0" err="1">
                <a:latin typeface="Georgia" panose="02040502050405020303" pitchFamily="18" charset="0"/>
              </a:rPr>
              <a:t>often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describes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every</a:t>
            </a:r>
            <a:r>
              <a:rPr lang="pt-BR" sz="2000" dirty="0">
                <a:latin typeface="Georgia" panose="02040502050405020303" pitchFamily="18" charset="0"/>
              </a:rPr>
              <a:t> “</a:t>
            </a:r>
            <a:r>
              <a:rPr lang="pt-BR" sz="2000" dirty="0" err="1">
                <a:latin typeface="Georgia" panose="02040502050405020303" pitchFamily="18" charset="0"/>
              </a:rPr>
              <a:t>appetite</a:t>
            </a:r>
            <a:r>
              <a:rPr lang="pt-BR" sz="2000" dirty="0">
                <a:latin typeface="Georgia" panose="02040502050405020303" pitchFamily="18" charset="0"/>
              </a:rPr>
              <a:t>” </a:t>
            </a:r>
            <a:r>
              <a:rPr lang="pt-BR" sz="2000" dirty="0" err="1">
                <a:latin typeface="Georgia" panose="02040502050405020303" pitchFamily="18" charset="0"/>
              </a:rPr>
              <a:t>of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physical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body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desires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fulfilled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whether</a:t>
            </a:r>
            <a:r>
              <a:rPr lang="pt-BR" sz="2000" dirty="0">
                <a:latin typeface="Georgia" panose="02040502050405020303" pitchFamily="18" charset="0"/>
              </a:rPr>
              <a:t> for </a:t>
            </a:r>
            <a:r>
              <a:rPr lang="pt-BR" sz="2000" dirty="0" err="1">
                <a:latin typeface="Georgia" panose="02040502050405020303" pitchFamily="18" charset="0"/>
              </a:rPr>
              <a:t>food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other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passions</a:t>
            </a:r>
            <a:r>
              <a:rPr lang="pt-BR" sz="2000" dirty="0">
                <a:latin typeface="Georgia" panose="02040502050405020303" pitchFamily="18" charset="0"/>
              </a:rPr>
              <a:t>. In </a:t>
            </a:r>
            <a:r>
              <a:rPr lang="pt-BR" sz="2000" dirty="0" err="1">
                <a:latin typeface="Georgia" panose="02040502050405020303" pitchFamily="18" charset="0"/>
              </a:rPr>
              <a:t>this</a:t>
            </a:r>
            <a:r>
              <a:rPr lang="pt-BR" sz="2000" dirty="0">
                <a:latin typeface="Georgia" panose="02040502050405020303" pitchFamily="18" charset="0"/>
              </a:rPr>
              <a:t> case, </a:t>
            </a:r>
            <a:r>
              <a:rPr lang="pt-BR" sz="2000" dirty="0" err="1">
                <a:latin typeface="Georgia" panose="02040502050405020303" pitchFamily="18" charset="0"/>
              </a:rPr>
              <a:t>why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would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deny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woman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access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to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such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good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food</a:t>
            </a:r>
            <a:r>
              <a:rPr lang="en-US" sz="2000" dirty="0">
                <a:latin typeface="Georgia" panose="02040502050405020303" pitchFamily="18" charset="0"/>
              </a:rPr>
              <a:t>?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15" name="CaixaDeTexto 28">
            <a:extLst>
              <a:ext uri="{FF2B5EF4-FFF2-40B4-BE49-F238E27FC236}">
                <a16:creationId xmlns:a16="http://schemas.microsoft.com/office/drawing/2014/main" id="{7AA0D288-06D8-4069-99C2-2CBDF663F02B}"/>
              </a:ext>
            </a:extLst>
          </p:cNvPr>
          <p:cNvSpPr txBox="1"/>
          <p:nvPr/>
        </p:nvSpPr>
        <p:spPr>
          <a:xfrm>
            <a:off x="3707632" y="4353136"/>
            <a:ext cx="803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dirty="0">
                <a:latin typeface="Georgia" panose="02040502050405020303" pitchFamily="18" charset="0"/>
              </a:rPr>
              <a:t>The </a:t>
            </a:r>
            <a:r>
              <a:rPr lang="pt-BR" sz="2000" b="1" i="1" dirty="0" err="1">
                <a:latin typeface="Georgia" panose="02040502050405020303" pitchFamily="18" charset="0"/>
              </a:rPr>
              <a:t>lust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eyes</a:t>
            </a:r>
            <a:r>
              <a:rPr lang="pt-BR" sz="2000" dirty="0">
                <a:latin typeface="Georgia" panose="02040502050405020303" pitchFamily="18" charset="0"/>
              </a:rPr>
              <a:t>: </a:t>
            </a:r>
            <a:r>
              <a:rPr lang="pt-BR" sz="2000" dirty="0" err="1">
                <a:latin typeface="Georgia" panose="02040502050405020303" pitchFamily="18" charset="0"/>
              </a:rPr>
              <a:t>Eve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saw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“it </a:t>
            </a:r>
            <a:r>
              <a:rPr lang="pt-BR" sz="2000" dirty="0" err="1">
                <a:latin typeface="Georgia" panose="02040502050405020303" pitchFamily="18" charset="0"/>
              </a:rPr>
              <a:t>was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pleasant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eyes</a:t>
            </a:r>
            <a:r>
              <a:rPr lang="pt-BR" sz="2000" dirty="0">
                <a:latin typeface="Georgia" panose="02040502050405020303" pitchFamily="18" charset="0"/>
              </a:rPr>
              <a:t>”. </a:t>
            </a:r>
            <a:r>
              <a:rPr lang="pt-BR" sz="2000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more </a:t>
            </a:r>
            <a:r>
              <a:rPr lang="pt-BR" sz="2000" dirty="0" err="1">
                <a:latin typeface="Georgia" panose="02040502050405020303" pitchFamily="18" charset="0"/>
              </a:rPr>
              <a:t>than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needs</a:t>
            </a:r>
            <a:r>
              <a:rPr lang="pt-BR" sz="2000" dirty="0">
                <a:latin typeface="Georgia" panose="02040502050405020303" pitchFamily="18" charset="0"/>
              </a:rPr>
              <a:t>; </a:t>
            </a:r>
            <a:r>
              <a:rPr lang="pt-BR" sz="2000" dirty="0" err="1">
                <a:latin typeface="Georgia" panose="02040502050405020303" pitchFamily="18" charset="0"/>
              </a:rPr>
              <a:t>but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forbidden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fruit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is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so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beautiful</a:t>
            </a:r>
            <a:r>
              <a:rPr lang="pt-BR" sz="2000" dirty="0">
                <a:latin typeface="Georgia" panose="02040502050405020303" pitchFamily="18" charset="0"/>
              </a:rPr>
              <a:t>!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16" name="CaixaDeTexto 30">
            <a:extLst>
              <a:ext uri="{FF2B5EF4-FFF2-40B4-BE49-F238E27FC236}">
                <a16:creationId xmlns:a16="http://schemas.microsoft.com/office/drawing/2014/main" id="{B28929B8-783E-446C-A849-BD0D6327F025}"/>
              </a:ext>
            </a:extLst>
          </p:cNvPr>
          <p:cNvSpPr txBox="1"/>
          <p:nvPr/>
        </p:nvSpPr>
        <p:spPr>
          <a:xfrm>
            <a:off x="3707632" y="5001208"/>
            <a:ext cx="8034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dirty="0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prideful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lust</a:t>
            </a:r>
            <a:r>
              <a:rPr lang="pt-BR" sz="2000" b="1" i="1" dirty="0">
                <a:latin typeface="Georgia" panose="02040502050405020303" pitchFamily="18" charset="0"/>
              </a:rPr>
              <a:t> for </a:t>
            </a:r>
            <a:r>
              <a:rPr lang="pt-BR" sz="2000" b="1" i="1" dirty="0" err="1">
                <a:latin typeface="Georgia" panose="02040502050405020303" pitchFamily="18" charset="0"/>
              </a:rPr>
              <a:t>knowledge</a:t>
            </a:r>
            <a:r>
              <a:rPr lang="pt-BR" sz="2000" dirty="0">
                <a:latin typeface="Georgia" panose="02040502050405020303" pitchFamily="18" charset="0"/>
              </a:rPr>
              <a:t>: </a:t>
            </a:r>
            <a:r>
              <a:rPr lang="pt-BR" sz="2000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saw</a:t>
            </a:r>
            <a:r>
              <a:rPr lang="pt-BR" sz="2000" dirty="0">
                <a:latin typeface="Georgia" panose="02040502050405020303" pitchFamily="18" charset="0"/>
              </a:rPr>
              <a:t> it </a:t>
            </a:r>
            <a:r>
              <a:rPr lang="pt-BR" sz="2000" dirty="0" err="1">
                <a:latin typeface="Georgia" panose="02040502050405020303" pitchFamily="18" charset="0"/>
              </a:rPr>
              <a:t>was</a:t>
            </a:r>
            <a:r>
              <a:rPr lang="pt-BR" sz="2000" dirty="0">
                <a:latin typeface="Georgia" panose="02040502050405020303" pitchFamily="18" charset="0"/>
              </a:rPr>
              <a:t> “</a:t>
            </a:r>
            <a:r>
              <a:rPr lang="pt-BR" sz="2000" dirty="0" err="1">
                <a:latin typeface="Georgia" panose="02040502050405020303" pitchFamily="18" charset="0"/>
              </a:rPr>
              <a:t>desirable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make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one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wise</a:t>
            </a:r>
            <a:r>
              <a:rPr lang="pt-BR" sz="2000" dirty="0">
                <a:latin typeface="Georgia" panose="02040502050405020303" pitchFamily="18" charset="0"/>
              </a:rPr>
              <a:t>”. A </a:t>
            </a:r>
            <a:r>
              <a:rPr lang="pt-BR" sz="2000" dirty="0" err="1">
                <a:latin typeface="Georgia" panose="02040502050405020303" pitchFamily="18" charset="0"/>
              </a:rPr>
              <a:t>desire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know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did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reveal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be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like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Him</a:t>
            </a:r>
            <a:r>
              <a:rPr lang="pt-BR" sz="2000" dirty="0">
                <a:latin typeface="Georgia" panose="02040502050405020303" pitchFamily="18" charset="0"/>
              </a:rPr>
              <a:t>.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dirty="0">
                <a:latin typeface="Georgia" panose="02040502050405020303" pitchFamily="18" charset="0"/>
              </a:rPr>
              <a:t> it </a:t>
            </a:r>
            <a:r>
              <a:rPr lang="pt-BR" sz="2000" dirty="0" err="1">
                <a:latin typeface="Georgia" panose="02040502050405020303" pitchFamily="18" charset="0"/>
              </a:rPr>
              <a:t>possible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hidden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which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really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best</a:t>
            </a:r>
            <a:r>
              <a:rPr lang="en-US" sz="2000" dirty="0">
                <a:latin typeface="Georgia" panose="02040502050405020303" pitchFamily="18" charset="0"/>
              </a:rPr>
              <a:t>?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17" name="CaixaDeTexto 32">
            <a:extLst>
              <a:ext uri="{FF2B5EF4-FFF2-40B4-BE49-F238E27FC236}">
                <a16:creationId xmlns:a16="http://schemas.microsoft.com/office/drawing/2014/main" id="{13E22E3B-892B-4176-8473-D193A15C81AF}"/>
              </a:ext>
            </a:extLst>
          </p:cNvPr>
          <p:cNvSpPr txBox="1"/>
          <p:nvPr/>
        </p:nvSpPr>
        <p:spPr>
          <a:xfrm>
            <a:off x="3327847" y="3148000"/>
            <a:ext cx="63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❶</a:t>
            </a:r>
          </a:p>
        </p:txBody>
      </p:sp>
      <p:sp>
        <p:nvSpPr>
          <p:cNvPr id="18" name="CaixaDeTexto 33">
            <a:extLst>
              <a:ext uri="{FF2B5EF4-FFF2-40B4-BE49-F238E27FC236}">
                <a16:creationId xmlns:a16="http://schemas.microsoft.com/office/drawing/2014/main" id="{13CE0831-B493-4C8F-A2A3-4C97EB59161D}"/>
              </a:ext>
            </a:extLst>
          </p:cNvPr>
          <p:cNvSpPr txBox="1"/>
          <p:nvPr/>
        </p:nvSpPr>
        <p:spPr>
          <a:xfrm>
            <a:off x="3328416" y="4372136"/>
            <a:ext cx="63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❷</a:t>
            </a:r>
          </a:p>
        </p:txBody>
      </p:sp>
      <p:sp>
        <p:nvSpPr>
          <p:cNvPr id="19" name="CaixaDeTexto 34">
            <a:extLst>
              <a:ext uri="{FF2B5EF4-FFF2-40B4-BE49-F238E27FC236}">
                <a16:creationId xmlns:a16="http://schemas.microsoft.com/office/drawing/2014/main" id="{A331376D-9C43-4F64-8DCD-5C7F23C32381}"/>
              </a:ext>
            </a:extLst>
          </p:cNvPr>
          <p:cNvSpPr txBox="1"/>
          <p:nvPr/>
        </p:nvSpPr>
        <p:spPr>
          <a:xfrm>
            <a:off x="3328416" y="5020208"/>
            <a:ext cx="63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❸</a:t>
            </a:r>
          </a:p>
        </p:txBody>
      </p:sp>
    </p:spTree>
    <p:extLst>
      <p:ext uri="{BB962C8B-B14F-4D97-AF65-F5344CB8AC3E}">
        <p14:creationId xmlns:p14="http://schemas.microsoft.com/office/powerpoint/2010/main" val="4289066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8A24A-69B5-4AB7-B9C0-CDC4A0975E7D}"/>
              </a:ext>
            </a:extLst>
          </p:cNvPr>
          <p:cNvSpPr txBox="1"/>
          <p:nvPr/>
        </p:nvSpPr>
        <p:spPr>
          <a:xfrm>
            <a:off x="-2878" y="847894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egoe Print" panose="02000600000000000000" pitchFamily="2" charset="0"/>
              </a:rPr>
              <a:t>Disarming Satan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CaixaDeTexto 14">
            <a:extLst>
              <a:ext uri="{FF2B5EF4-FFF2-40B4-BE49-F238E27FC236}">
                <a16:creationId xmlns:a16="http://schemas.microsoft.com/office/drawing/2014/main" id="{0EEEFFA4-E775-4267-84E2-2614441151A6}"/>
              </a:ext>
            </a:extLst>
          </p:cNvPr>
          <p:cNvSpPr txBox="1"/>
          <p:nvPr/>
        </p:nvSpPr>
        <p:spPr>
          <a:xfrm>
            <a:off x="1226419" y="2967335"/>
            <a:ext cx="492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desirable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make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wise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Retângulo 22">
            <a:extLst>
              <a:ext uri="{FF2B5EF4-FFF2-40B4-BE49-F238E27FC236}">
                <a16:creationId xmlns:a16="http://schemas.microsoft.com/office/drawing/2014/main" id="{9634CA8F-600F-48B0-BD28-5D6F474DC7F3}"/>
              </a:ext>
            </a:extLst>
          </p:cNvPr>
          <p:cNvSpPr/>
          <p:nvPr/>
        </p:nvSpPr>
        <p:spPr>
          <a:xfrm>
            <a:off x="3453942" y="4606363"/>
            <a:ext cx="8253722" cy="132343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“...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all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that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in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 --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lust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flesh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lust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eyes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pride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life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--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Father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world.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world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passing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away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lust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it;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who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does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will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abides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forever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1 John 2:15-17</a:t>
            </a:r>
          </a:p>
        </p:txBody>
      </p:sp>
      <p:sp>
        <p:nvSpPr>
          <p:cNvPr id="29" name="Retângulo de cantos arredondados 1">
            <a:extLst>
              <a:ext uri="{FF2B5EF4-FFF2-40B4-BE49-F238E27FC236}">
                <a16:creationId xmlns:a16="http://schemas.microsoft.com/office/drawing/2014/main" id="{0A019528-DC8E-41BD-BCFA-C9C7A5D4309C}"/>
              </a:ext>
            </a:extLst>
          </p:cNvPr>
          <p:cNvSpPr/>
          <p:nvPr/>
        </p:nvSpPr>
        <p:spPr>
          <a:xfrm>
            <a:off x="1226420" y="3789040"/>
            <a:ext cx="4392488" cy="72008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100" b="1" dirty="0" err="1"/>
              <a:t>After</a:t>
            </a:r>
            <a:r>
              <a:rPr lang="pt-BR" sz="2100" b="1" dirty="0"/>
              <a:t> </a:t>
            </a:r>
            <a:r>
              <a:rPr lang="pt-BR" sz="2100" b="1" i="1" dirty="0" err="1"/>
              <a:t>thousands</a:t>
            </a:r>
            <a:r>
              <a:rPr lang="pt-BR" sz="2100" b="1" dirty="0"/>
              <a:t> </a:t>
            </a:r>
            <a:r>
              <a:rPr lang="pt-BR" sz="2100" b="1" dirty="0" err="1"/>
              <a:t>of</a:t>
            </a:r>
            <a:r>
              <a:rPr lang="pt-BR" sz="2100" b="1" dirty="0"/>
              <a:t> </a:t>
            </a:r>
            <a:r>
              <a:rPr lang="pt-BR" sz="2100" b="1" dirty="0" err="1"/>
              <a:t>years</a:t>
            </a:r>
            <a:r>
              <a:rPr lang="pt-BR" sz="2100" b="1" dirty="0"/>
              <a:t> </a:t>
            </a:r>
            <a:r>
              <a:rPr lang="pt-BR" sz="2100" b="1" dirty="0" err="1"/>
              <a:t>had</a:t>
            </a:r>
            <a:r>
              <a:rPr lang="pt-BR" sz="2100" b="1" dirty="0"/>
              <a:t> </a:t>
            </a:r>
            <a:r>
              <a:rPr lang="pt-BR" sz="2100" b="1" dirty="0" err="1"/>
              <a:t>passed</a:t>
            </a:r>
            <a:r>
              <a:rPr lang="pt-BR" sz="2100" b="1" dirty="0"/>
              <a:t>, </a:t>
            </a:r>
            <a:r>
              <a:rPr lang="pt-BR" sz="2100" b="1" dirty="0" err="1"/>
              <a:t>Satan</a:t>
            </a:r>
            <a:r>
              <a:rPr lang="pt-BR" sz="2100" b="1" dirty="0"/>
              <a:t> still </a:t>
            </a:r>
            <a:r>
              <a:rPr lang="pt-BR" sz="2100" b="1" dirty="0" err="1"/>
              <a:t>used</a:t>
            </a:r>
            <a:r>
              <a:rPr lang="pt-BR" sz="2100" b="1" dirty="0"/>
              <a:t> </a:t>
            </a:r>
            <a:r>
              <a:rPr lang="pt-BR" sz="2100" b="1" i="1" dirty="0" err="1"/>
              <a:t>the</a:t>
            </a:r>
            <a:r>
              <a:rPr lang="pt-BR" sz="2100" b="1" i="1" dirty="0"/>
              <a:t> </a:t>
            </a:r>
            <a:r>
              <a:rPr lang="pt-BR" sz="2100" b="1" i="1" dirty="0" err="1"/>
              <a:t>same</a:t>
            </a:r>
            <a:r>
              <a:rPr lang="pt-BR" sz="2100" b="1" i="1" dirty="0"/>
              <a:t> </a:t>
            </a:r>
            <a:r>
              <a:rPr lang="pt-BR" sz="2100" b="1" i="1" dirty="0" err="1"/>
              <a:t>old</a:t>
            </a:r>
            <a:r>
              <a:rPr lang="pt-BR" sz="2100" b="1" i="1" dirty="0"/>
              <a:t> </a:t>
            </a:r>
            <a:r>
              <a:rPr lang="pt-BR" sz="2100" b="1" i="1" dirty="0" err="1"/>
              <a:t>tactics</a:t>
            </a:r>
            <a:r>
              <a:rPr lang="pt-BR" sz="2100" b="1" dirty="0"/>
              <a:t>...</a:t>
            </a:r>
          </a:p>
        </p:txBody>
      </p:sp>
      <p:sp>
        <p:nvSpPr>
          <p:cNvPr id="30" name="CaixaDeTexto 5">
            <a:extLst>
              <a:ext uri="{FF2B5EF4-FFF2-40B4-BE49-F238E27FC236}">
                <a16:creationId xmlns:a16="http://schemas.microsoft.com/office/drawing/2014/main" id="{430B7496-DDD0-4740-A8B1-303335562F0A}"/>
              </a:ext>
            </a:extLst>
          </p:cNvPr>
          <p:cNvSpPr txBox="1"/>
          <p:nvPr/>
        </p:nvSpPr>
        <p:spPr>
          <a:xfrm>
            <a:off x="1154412" y="174319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[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Gn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3:6]:</a:t>
            </a:r>
          </a:p>
        </p:txBody>
      </p:sp>
      <p:sp>
        <p:nvSpPr>
          <p:cNvPr id="31" name="CaixaDeTexto 8">
            <a:extLst>
              <a:ext uri="{FF2B5EF4-FFF2-40B4-BE49-F238E27FC236}">
                <a16:creationId xmlns:a16="http://schemas.microsoft.com/office/drawing/2014/main" id="{4C93B1B9-8422-4A4B-A5F4-03272C84A29F}"/>
              </a:ext>
            </a:extLst>
          </p:cNvPr>
          <p:cNvSpPr txBox="1"/>
          <p:nvPr/>
        </p:nvSpPr>
        <p:spPr>
          <a:xfrm>
            <a:off x="1618232" y="1305403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Satan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powerful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but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limited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arsenal...</a:t>
            </a:r>
          </a:p>
        </p:txBody>
      </p:sp>
      <p:sp>
        <p:nvSpPr>
          <p:cNvPr id="32" name="CaixaDeTexto 17">
            <a:extLst>
              <a:ext uri="{FF2B5EF4-FFF2-40B4-BE49-F238E27FC236}">
                <a16:creationId xmlns:a16="http://schemas.microsoft.com/office/drawing/2014/main" id="{5FBC7B49-E028-4CB7-A6EE-04FA7A602E1F}"/>
              </a:ext>
            </a:extLst>
          </p:cNvPr>
          <p:cNvSpPr txBox="1"/>
          <p:nvPr/>
        </p:nvSpPr>
        <p:spPr>
          <a:xfrm>
            <a:off x="1226420" y="21328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tree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for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food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CaixaDeTexto 12">
            <a:extLst>
              <a:ext uri="{FF2B5EF4-FFF2-40B4-BE49-F238E27FC236}">
                <a16:creationId xmlns:a16="http://schemas.microsoft.com/office/drawing/2014/main" id="{8884B71F-526C-46AD-A750-BB4796585318}"/>
              </a:ext>
            </a:extLst>
          </p:cNvPr>
          <p:cNvSpPr txBox="1"/>
          <p:nvPr/>
        </p:nvSpPr>
        <p:spPr>
          <a:xfrm>
            <a:off x="6188744" y="174319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Jesus [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Lk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4:1-13]:</a:t>
            </a:r>
          </a:p>
        </p:txBody>
      </p:sp>
      <p:sp>
        <p:nvSpPr>
          <p:cNvPr id="35" name="CaixaDeTexto 13">
            <a:extLst>
              <a:ext uri="{FF2B5EF4-FFF2-40B4-BE49-F238E27FC236}">
                <a16:creationId xmlns:a16="http://schemas.microsoft.com/office/drawing/2014/main" id="{6776C97F-EEF0-452A-890E-46D19EE3BE19}"/>
              </a:ext>
            </a:extLst>
          </p:cNvPr>
          <p:cNvSpPr txBox="1"/>
          <p:nvPr/>
        </p:nvSpPr>
        <p:spPr>
          <a:xfrm>
            <a:off x="1226420" y="253528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pleasant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eyes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CaixaDeTexto 15">
            <a:extLst>
              <a:ext uri="{FF2B5EF4-FFF2-40B4-BE49-F238E27FC236}">
                <a16:creationId xmlns:a16="http://schemas.microsoft.com/office/drawing/2014/main" id="{B05E06AE-571F-4B80-B09D-1CE357ED0636}"/>
              </a:ext>
            </a:extLst>
          </p:cNvPr>
          <p:cNvSpPr txBox="1"/>
          <p:nvPr/>
        </p:nvSpPr>
        <p:spPr>
          <a:xfrm>
            <a:off x="6943100" y="2132856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stone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bread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[1-4]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CaixaDeTexto 20">
            <a:extLst>
              <a:ext uri="{FF2B5EF4-FFF2-40B4-BE49-F238E27FC236}">
                <a16:creationId xmlns:a16="http://schemas.microsoft.com/office/drawing/2014/main" id="{9B401E81-D828-4C4A-93FF-923A10A0914E}"/>
              </a:ext>
            </a:extLst>
          </p:cNvPr>
          <p:cNvSpPr txBox="1"/>
          <p:nvPr/>
        </p:nvSpPr>
        <p:spPr>
          <a:xfrm>
            <a:off x="6943100" y="2535287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will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[5-8]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CaixaDeTexto 21">
            <a:extLst>
              <a:ext uri="{FF2B5EF4-FFF2-40B4-BE49-F238E27FC236}">
                <a16:creationId xmlns:a16="http://schemas.microsoft.com/office/drawing/2014/main" id="{632D72A3-ABF4-4099-A955-F58B354B2EE4}"/>
              </a:ext>
            </a:extLst>
          </p:cNvPr>
          <p:cNvSpPr txBox="1"/>
          <p:nvPr/>
        </p:nvSpPr>
        <p:spPr>
          <a:xfrm>
            <a:off x="6943100" y="2967335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“it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written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 ...His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angels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      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keep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[9-12]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Retângulo de cantos arredondados 23">
            <a:extLst>
              <a:ext uri="{FF2B5EF4-FFF2-40B4-BE49-F238E27FC236}">
                <a16:creationId xmlns:a16="http://schemas.microsoft.com/office/drawing/2014/main" id="{24025A02-5DFF-456A-AAFF-0FA569559EF2}"/>
              </a:ext>
            </a:extLst>
          </p:cNvPr>
          <p:cNvSpPr/>
          <p:nvPr/>
        </p:nvSpPr>
        <p:spPr>
          <a:xfrm>
            <a:off x="6690564" y="3789040"/>
            <a:ext cx="4176464" cy="72008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100" b="1" dirty="0"/>
              <a:t>“Now when the devil had ended</a:t>
            </a:r>
            <a:r>
              <a:rPr lang="pt-BR" sz="2100" b="1" i="1" dirty="0"/>
              <a:t> </a:t>
            </a:r>
            <a:r>
              <a:rPr lang="pt-BR" sz="2100" b="1" i="1" u="sng" dirty="0"/>
              <a:t>every</a:t>
            </a:r>
            <a:r>
              <a:rPr lang="pt-BR" sz="2100" b="1" i="1" dirty="0"/>
              <a:t> </a:t>
            </a:r>
            <a:r>
              <a:rPr lang="pt-BR" sz="2100" b="1" i="1" u="sng" dirty="0"/>
              <a:t>temptation</a:t>
            </a:r>
            <a:r>
              <a:rPr lang="pt-BR" sz="2100" b="1" dirty="0"/>
              <a:t>...”  [v13; </a:t>
            </a:r>
            <a:r>
              <a:rPr lang="pt-BR" sz="2100" b="1" i="1" dirty="0"/>
              <a:t>Hb 4:15</a:t>
            </a:r>
            <a:r>
              <a:rPr lang="pt-BR" sz="2100" b="1" dirty="0"/>
              <a:t>]</a:t>
            </a:r>
          </a:p>
        </p:txBody>
      </p:sp>
      <p:sp>
        <p:nvSpPr>
          <p:cNvPr id="40" name="Estrela de 16 pontas 2">
            <a:extLst>
              <a:ext uri="{FF2B5EF4-FFF2-40B4-BE49-F238E27FC236}">
                <a16:creationId xmlns:a16="http://schemas.microsoft.com/office/drawing/2014/main" id="{1AEA9C82-2A91-4A98-BC97-99801928DB58}"/>
              </a:ext>
            </a:extLst>
          </p:cNvPr>
          <p:cNvSpPr/>
          <p:nvPr/>
        </p:nvSpPr>
        <p:spPr>
          <a:xfrm rot="21048888">
            <a:off x="-490006" y="3108798"/>
            <a:ext cx="5593092" cy="2162903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Analyze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any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sin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it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will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fall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into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one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these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3 </a:t>
            </a:r>
            <a:r>
              <a:rPr lang="pt-BR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categories</a:t>
            </a:r>
            <a:r>
              <a:rPr 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41" name="Estrela de 16 pontas 24">
            <a:extLst>
              <a:ext uri="{FF2B5EF4-FFF2-40B4-BE49-F238E27FC236}">
                <a16:creationId xmlns:a16="http://schemas.microsoft.com/office/drawing/2014/main" id="{253B9477-B495-43E1-A666-7DE6DD506EB3}"/>
              </a:ext>
            </a:extLst>
          </p:cNvPr>
          <p:cNvSpPr/>
          <p:nvPr/>
        </p:nvSpPr>
        <p:spPr>
          <a:xfrm rot="442235">
            <a:off x="3680908" y="1663671"/>
            <a:ext cx="10382030" cy="5256044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WE HAVE</a:t>
            </a:r>
          </a:p>
          <a:p>
            <a:pPr algn="ctr"/>
            <a:r>
              <a:rPr lang="pt-BR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EXPOSED SATAN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!!</a:t>
            </a:r>
          </a:p>
          <a:p>
            <a:pPr algn="ctr"/>
            <a:endParaRPr lang="pt-BR" sz="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If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we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know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what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weapons</a:t>
            </a:r>
            <a:endParaRPr lang="pt-BR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he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will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use,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then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we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know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how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to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shore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up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our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defenses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!! The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word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of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God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thoroughly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equips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us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against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Satan’s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attacks</a:t>
            </a: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! </a:t>
            </a:r>
          </a:p>
          <a:p>
            <a:pPr algn="ctr"/>
            <a:r>
              <a:rPr lang="pt-BR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[James 4:7; </a:t>
            </a:r>
            <a:r>
              <a:rPr lang="pt-BR" sz="2100" b="1" i="1" dirty="0" err="1">
                <a:solidFill>
                  <a:schemeClr val="tx1"/>
                </a:solidFill>
                <a:latin typeface="Georgia" panose="02040502050405020303" pitchFamily="18" charset="0"/>
              </a:rPr>
              <a:t>Eph</a:t>
            </a:r>
            <a:r>
              <a:rPr lang="pt-BR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 6:10-18;</a:t>
            </a:r>
          </a:p>
          <a:p>
            <a:pPr algn="ctr"/>
            <a:r>
              <a:rPr lang="pt-BR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1 Cor 10:13; </a:t>
            </a:r>
            <a:r>
              <a:rPr lang="pt-BR" sz="2100" b="1" i="1" dirty="0" err="1">
                <a:solidFill>
                  <a:schemeClr val="tx1"/>
                </a:solidFill>
                <a:latin typeface="Georgia" panose="02040502050405020303" pitchFamily="18" charset="0"/>
              </a:rPr>
              <a:t>etc</a:t>
            </a:r>
            <a:r>
              <a:rPr lang="pt-BR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853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5" grpId="0" animBg="1"/>
      <p:bldP spid="29" grpId="0" animBg="1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“So when the woman </a:t>
            </a:r>
            <a:r>
              <a:rPr lang="en-US" sz="3200" b="1" i="1" dirty="0">
                <a:latin typeface="Georgia" panose="02040502050405020303" pitchFamily="18" charset="0"/>
              </a:rPr>
              <a:t>saw</a:t>
            </a:r>
            <a:r>
              <a:rPr lang="en-US" sz="3200" dirty="0">
                <a:latin typeface="Sylfaen" panose="010A0502050306030303" pitchFamily="18" charset="0"/>
              </a:rPr>
              <a:t> that the tree was good...”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Once trust in God and in His word has been affected, human “reasoning”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takes over as a new guide for life...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4AD84-3782-4F75-B8A5-076D18CEC7B8}"/>
              </a:ext>
            </a:extLst>
          </p:cNvPr>
          <p:cNvSpPr txBox="1"/>
          <p:nvPr/>
        </p:nvSpPr>
        <p:spPr>
          <a:xfrm>
            <a:off x="216940" y="2708638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As the woman begins to give in to sin, she is attacked in three 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EB5FC5-06A5-44CF-95CA-F57C484CC3CA}"/>
              </a:ext>
            </a:extLst>
          </p:cNvPr>
          <p:cNvSpPr txBox="1"/>
          <p:nvPr/>
        </p:nvSpPr>
        <p:spPr>
          <a:xfrm>
            <a:off x="223568" y="311282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Eve gave in to the full weight of temptation: “she took of its fruit and ate”</a:t>
            </a:r>
          </a:p>
        </p:txBody>
      </p:sp>
      <p:sp>
        <p:nvSpPr>
          <p:cNvPr id="27" name="Estrela: 16 Pontas 1">
            <a:extLst>
              <a:ext uri="{FF2B5EF4-FFF2-40B4-BE49-F238E27FC236}">
                <a16:creationId xmlns:a16="http://schemas.microsoft.com/office/drawing/2014/main" id="{A00093FB-4EC8-4CBD-8AE0-2990C00EDC7C}"/>
              </a:ext>
            </a:extLst>
          </p:cNvPr>
          <p:cNvSpPr/>
          <p:nvPr/>
        </p:nvSpPr>
        <p:spPr>
          <a:xfrm rot="21005842">
            <a:off x="-407871" y="3516535"/>
            <a:ext cx="3498574" cy="308364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But </a:t>
            </a:r>
            <a:r>
              <a:rPr lang="pt-BR" sz="2800" b="1" i="1" u="sng" dirty="0"/>
              <a:t>WE</a:t>
            </a:r>
            <a:r>
              <a:rPr lang="pt-BR" sz="2800" b="1" dirty="0"/>
              <a:t> don't have to give in!</a:t>
            </a:r>
            <a:endParaRPr lang="en-US" sz="2800" b="1" dirty="0"/>
          </a:p>
        </p:txBody>
      </p:sp>
      <p:sp>
        <p:nvSpPr>
          <p:cNvPr id="28" name="CaixaDeTexto 14">
            <a:extLst>
              <a:ext uri="{FF2B5EF4-FFF2-40B4-BE49-F238E27FC236}">
                <a16:creationId xmlns:a16="http://schemas.microsoft.com/office/drawing/2014/main" id="{6F09F01B-1ED4-474A-BF85-B13B7AF1F380}"/>
              </a:ext>
            </a:extLst>
          </p:cNvPr>
          <p:cNvSpPr txBox="1"/>
          <p:nvPr/>
        </p:nvSpPr>
        <p:spPr>
          <a:xfrm>
            <a:off x="2392716" y="3536249"/>
            <a:ext cx="937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Sylfaen" panose="010A050205030603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We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two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things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did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help </a:t>
            </a:r>
            <a:r>
              <a:rPr lang="pt-BR" sz="2400" dirty="0" err="1">
                <a:latin typeface="Georgia" panose="02040502050405020303" pitchFamily="18" charset="0"/>
              </a:rPr>
              <a:t>us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our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fight</a:t>
            </a:r>
            <a:r>
              <a:rPr lang="pt-BR" sz="2400" dirty="0">
                <a:latin typeface="Georgia" panose="02040502050405020303" pitchFamily="18" charset="0"/>
              </a:rPr>
              <a:t>: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30" name="CaixaDeTexto 26">
            <a:extLst>
              <a:ext uri="{FF2B5EF4-FFF2-40B4-BE49-F238E27FC236}">
                <a16:creationId xmlns:a16="http://schemas.microsoft.com/office/drawing/2014/main" id="{C90F6166-F0E5-4A3F-9877-B8146CA201EB}"/>
              </a:ext>
            </a:extLst>
          </p:cNvPr>
          <p:cNvSpPr txBox="1"/>
          <p:nvPr/>
        </p:nvSpPr>
        <p:spPr>
          <a:xfrm>
            <a:off x="3380296" y="3917982"/>
            <a:ext cx="8376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full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counsel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[</a:t>
            </a:r>
            <a:r>
              <a:rPr lang="pt-BR" sz="2200" dirty="0" err="1">
                <a:latin typeface="Georgia" panose="02040502050405020303" pitchFamily="18" charset="0"/>
              </a:rPr>
              <a:t>see</a:t>
            </a:r>
            <a:r>
              <a:rPr lang="pt-BR" sz="2200" dirty="0">
                <a:latin typeface="Georgia" panose="02040502050405020303" pitchFamily="18" charset="0"/>
              </a:rPr>
              <a:t> Rom 15:4; 1 Pet 2:2-4]</a:t>
            </a:r>
          </a:p>
        </p:txBody>
      </p:sp>
      <p:sp>
        <p:nvSpPr>
          <p:cNvPr id="31" name="CaixaDeTexto 35">
            <a:extLst>
              <a:ext uri="{FF2B5EF4-FFF2-40B4-BE49-F238E27FC236}">
                <a16:creationId xmlns:a16="http://schemas.microsoft.com/office/drawing/2014/main" id="{D7065673-028A-44AC-AF7D-92D699B26DA6}"/>
              </a:ext>
            </a:extLst>
          </p:cNvPr>
          <p:cNvSpPr txBox="1"/>
          <p:nvPr/>
        </p:nvSpPr>
        <p:spPr>
          <a:xfrm>
            <a:off x="3373672" y="4282414"/>
            <a:ext cx="8376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i="1" dirty="0" err="1">
                <a:latin typeface="Georgia" panose="02040502050405020303" pitchFamily="18" charset="0"/>
              </a:rPr>
              <a:t>assured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victory</a:t>
            </a:r>
            <a:r>
              <a:rPr lang="pt-BR" sz="2200" dirty="0">
                <a:latin typeface="Georgia" panose="02040502050405020303" pitchFamily="18" charset="0"/>
              </a:rPr>
              <a:t> for </a:t>
            </a:r>
            <a:r>
              <a:rPr lang="pt-BR" sz="2200" dirty="0" err="1">
                <a:latin typeface="Georgia" panose="02040502050405020303" pitchFamily="18" charset="0"/>
              </a:rPr>
              <a:t>those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who</a:t>
            </a:r>
            <a:r>
              <a:rPr lang="pt-BR" sz="2200" dirty="0">
                <a:latin typeface="Georgia" panose="02040502050405020303" pitchFamily="18" charset="0"/>
              </a:rPr>
              <a:t> are </a:t>
            </a:r>
            <a:r>
              <a:rPr lang="pt-BR" sz="2200" b="1" i="1" dirty="0">
                <a:latin typeface="Georgia" panose="02040502050405020303" pitchFamily="18" charset="0"/>
              </a:rPr>
              <a:t>in </a:t>
            </a:r>
            <a:r>
              <a:rPr lang="pt-BR" sz="2200" b="1" i="1" dirty="0" err="1">
                <a:latin typeface="Georgia" panose="02040502050405020303" pitchFamily="18" charset="0"/>
              </a:rPr>
              <a:t>Christ</a:t>
            </a:r>
            <a:r>
              <a:rPr lang="pt-BR" sz="2200" dirty="0">
                <a:latin typeface="Georgia" panose="02040502050405020303" pitchFamily="18" charset="0"/>
              </a:rPr>
              <a:t>!                   </a:t>
            </a:r>
          </a:p>
          <a:p>
            <a:r>
              <a:rPr lang="pt-BR" sz="2200" dirty="0">
                <a:latin typeface="Georgia" panose="02040502050405020303" pitchFamily="18" charset="0"/>
              </a:rPr>
              <a:t>     [</a:t>
            </a:r>
            <a:r>
              <a:rPr lang="pt-BR" sz="2200" dirty="0" err="1">
                <a:latin typeface="Georgia" panose="02040502050405020303" pitchFamily="18" charset="0"/>
              </a:rPr>
              <a:t>see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Col</a:t>
            </a:r>
            <a:r>
              <a:rPr lang="pt-BR" sz="2200" dirty="0">
                <a:latin typeface="Georgia" panose="02040502050405020303" pitchFamily="18" charset="0"/>
              </a:rPr>
              <a:t> 2:6-15; </a:t>
            </a:r>
            <a:r>
              <a:rPr lang="pt-BR" sz="2200" dirty="0" err="1">
                <a:latin typeface="Georgia" panose="02040502050405020303" pitchFamily="18" charset="0"/>
              </a:rPr>
              <a:t>Heb</a:t>
            </a:r>
            <a:r>
              <a:rPr lang="pt-BR" sz="2200" dirty="0">
                <a:latin typeface="Georgia" panose="02040502050405020303" pitchFamily="18" charset="0"/>
              </a:rPr>
              <a:t> 2:14-18]</a:t>
            </a:r>
          </a:p>
        </p:txBody>
      </p:sp>
    </p:spTree>
    <p:extLst>
      <p:ext uri="{BB962C8B-B14F-4D97-AF65-F5344CB8AC3E}">
        <p14:creationId xmlns:p14="http://schemas.microsoft.com/office/powerpoint/2010/main" val="14712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3:7-8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eyes of both of them were opened...” [v7]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 was right! Their eyes were opened, just as he “promised”!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[cp v5]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CE323-1692-48BA-9C8D-F1309F6C590E}"/>
              </a:ext>
            </a:extLst>
          </p:cNvPr>
          <p:cNvSpPr txBox="1"/>
          <p:nvPr/>
        </p:nvSpPr>
        <p:spPr>
          <a:xfrm>
            <a:off x="448056" y="2294390"/>
            <a:ext cx="1168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In this is the deceitfulness of sin: because sin is of the world (as are our physical bodies),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it often seems truly to deliver the satisfaction that we are seeking!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A40E7-793E-4F9F-A5AB-723F06860790}"/>
              </a:ext>
            </a:extLst>
          </p:cNvPr>
          <p:cNvSpPr txBox="1"/>
          <p:nvPr/>
        </p:nvSpPr>
        <p:spPr>
          <a:xfrm>
            <a:off x="680109" y="3032359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the adulterer imagines he will never be discovered [but cp Prov 7:21-23]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2DC8B-A424-4C0B-870B-91385494040C}"/>
              </a:ext>
            </a:extLst>
          </p:cNvPr>
          <p:cNvSpPr txBox="1"/>
          <p:nvPr/>
        </p:nvSpPr>
        <p:spPr>
          <a:xfrm>
            <a:off x="686737" y="3383539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the addict imagines he will use drugs only this one last time [but cp Prov 20:1; 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etc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]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67875-29DD-4FBD-BB5A-611AF149D31F}"/>
              </a:ext>
            </a:extLst>
          </p:cNvPr>
          <p:cNvSpPr txBox="1"/>
          <p:nvPr/>
        </p:nvSpPr>
        <p:spPr>
          <a:xfrm>
            <a:off x="693365" y="3747969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the one who trusts in riches believes he is only being prudent </a:t>
            </a:r>
            <a:r>
              <a:rPr lang="en-US" sz="2300" dirty="0">
                <a:latin typeface="Sylfaen" panose="010A0502050306030303" pitchFamily="18" charset="0"/>
                <a:sym typeface="Wingdings" panose="05000000000000000000" pitchFamily="2" charset="2"/>
              </a:rPr>
              <a:t>[but cp Mt 6:19-21; </a:t>
            </a:r>
            <a:r>
              <a:rPr lang="en-US" sz="2300" dirty="0" err="1">
                <a:latin typeface="Sylfaen" panose="010A0502050306030303" pitchFamily="18" charset="0"/>
                <a:sym typeface="Wingdings" panose="05000000000000000000" pitchFamily="2" charset="2"/>
              </a:rPr>
              <a:t>etc</a:t>
            </a:r>
            <a:r>
              <a:rPr lang="en-US" sz="2300" dirty="0">
                <a:latin typeface="Sylfaen" panose="010A0502050306030303" pitchFamily="18" charset="0"/>
                <a:sym typeface="Wingdings" panose="05000000000000000000" pitchFamily="2" charset="2"/>
              </a:rPr>
              <a:t>]</a:t>
            </a:r>
            <a:endParaRPr lang="en-US" sz="2300" dirty="0">
              <a:latin typeface="Sylfaen" panose="010A0502050306030303" pitchFamily="18" charset="0"/>
            </a:endParaRPr>
          </a:p>
        </p:txBody>
      </p:sp>
      <p:sp>
        <p:nvSpPr>
          <p:cNvPr id="25" name="Retângulo de cantos arredondados 14">
            <a:extLst>
              <a:ext uri="{FF2B5EF4-FFF2-40B4-BE49-F238E27FC236}">
                <a16:creationId xmlns:a16="http://schemas.microsoft.com/office/drawing/2014/main" id="{A77208B0-7B0B-4F38-84C7-3DF4AA583388}"/>
              </a:ext>
            </a:extLst>
          </p:cNvPr>
          <p:cNvSpPr/>
          <p:nvPr/>
        </p:nvSpPr>
        <p:spPr>
          <a:xfrm>
            <a:off x="3395764" y="4211910"/>
            <a:ext cx="8374317" cy="126266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Warning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“For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sows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flesh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flesh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reap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corruption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sows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reap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everlasting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    </a:t>
            </a:r>
            <a:r>
              <a:rPr kumimoji="0" lang="pt-BR" sz="21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[Gal 6:8]</a:t>
            </a:r>
          </a:p>
        </p:txBody>
      </p:sp>
    </p:spTree>
    <p:extLst>
      <p:ext uri="{BB962C8B-B14F-4D97-AF65-F5344CB8AC3E}">
        <p14:creationId xmlns:p14="http://schemas.microsoft.com/office/powerpoint/2010/main" val="824495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14" grpId="0"/>
      <p:bldP spid="16" grpId="0"/>
      <p:bldP spid="17" grpId="0"/>
      <p:bldP spid="19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3:7-8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eyes of both of them were opened...” [v7]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 was right! Their eyes were opened, just as he “promised”!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[cp v5]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CE323-1692-48BA-9C8D-F1309F6C590E}"/>
              </a:ext>
            </a:extLst>
          </p:cNvPr>
          <p:cNvSpPr txBox="1"/>
          <p:nvPr/>
        </p:nvSpPr>
        <p:spPr>
          <a:xfrm>
            <a:off x="448056" y="2294390"/>
            <a:ext cx="1168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In this is the deceitfulness of sin: because sin is of the world (as are our physical bodies),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it often seems truly to deliver the satisfaction that we are seeking!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67875-29DD-4FBD-BB5A-611AF149D31F}"/>
              </a:ext>
            </a:extLst>
          </p:cNvPr>
          <p:cNvSpPr txBox="1"/>
          <p:nvPr/>
        </p:nvSpPr>
        <p:spPr>
          <a:xfrm>
            <a:off x="693365" y="3747969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EVERYTHING they know and all they have been a part of up to now is GOOD only! </a:t>
            </a:r>
            <a:endParaRPr lang="en-US" sz="2300" dirty="0">
              <a:latin typeface="Sylfaen" panose="010A05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F193F-2B56-4BD0-A099-90B695068B94}"/>
              </a:ext>
            </a:extLst>
          </p:cNvPr>
          <p:cNvSpPr txBox="1"/>
          <p:nvPr/>
        </p:nvSpPr>
        <p:spPr>
          <a:xfrm>
            <a:off x="454684" y="3029885"/>
            <a:ext cx="1168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Consider the serpent's “promise” that their eyes would be opened. They are in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paradise</a:t>
            </a:r>
            <a:r>
              <a:rPr lang="en-US" sz="12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: 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the Tree of the Knowledge of Good and Evil can only offer them knowledge of what?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33BC22-EAD1-4153-84CF-05D7B15237B3}"/>
              </a:ext>
            </a:extLst>
          </p:cNvPr>
          <p:cNvSpPr txBox="1"/>
          <p:nvPr/>
        </p:nvSpPr>
        <p:spPr>
          <a:xfrm>
            <a:off x="695637" y="4105089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this tree can only offer them knowledge of </a:t>
            </a:r>
            <a:r>
              <a:rPr lang="en-US" sz="2400" b="1" i="1" dirty="0">
                <a:latin typeface="Georgia" panose="02040502050405020303" pitchFamily="18" charset="0"/>
                <a:sym typeface="Wingdings" panose="05000000000000000000" pitchFamily="2" charset="2"/>
              </a:rPr>
              <a:t>evil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: but often </a:t>
            </a:r>
            <a:r>
              <a:rPr lang="en-US" sz="2400" b="1" i="1" dirty="0">
                <a:latin typeface="Georgia" panose="02040502050405020303" pitchFamily="18" charset="0"/>
                <a:sym typeface="Wingdings" panose="05000000000000000000" pitchFamily="2" charset="2"/>
              </a:rPr>
              <a:t>that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is the temptation!!</a:t>
            </a:r>
            <a:endParaRPr lang="en-US" sz="2300" dirty="0">
              <a:latin typeface="Sylfaen" panose="010A0502050306030303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2160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3:7-8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eyes of both of them were opened...” [v7]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 was right! Their eyes were opened, just as he “promised”!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[cp v5]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67875-29DD-4FBD-BB5A-611AF149D31F}"/>
              </a:ext>
            </a:extLst>
          </p:cNvPr>
          <p:cNvSpPr txBox="1"/>
          <p:nvPr/>
        </p:nvSpPr>
        <p:spPr>
          <a:xfrm>
            <a:off x="693365" y="3079219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once they had learned what they shouldn't have known, they could not simply return         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to their state of prior innocence...</a:t>
            </a:r>
            <a:endParaRPr lang="en-US" sz="2300" dirty="0">
              <a:latin typeface="Sylfaen" panose="010A05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F193F-2B56-4BD0-A099-90B695068B94}"/>
              </a:ext>
            </a:extLst>
          </p:cNvPr>
          <p:cNvSpPr txBox="1"/>
          <p:nvPr/>
        </p:nvSpPr>
        <p:spPr>
          <a:xfrm>
            <a:off x="454684" y="2702333"/>
            <a:ext cx="116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new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knowledge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(</a:t>
            </a:r>
            <a:r>
              <a:rPr lang="pt-BR" sz="2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evil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)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did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bring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blessing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but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brought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shame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D75F37-8BEA-4F29-9A44-6505738C7464}"/>
              </a:ext>
            </a:extLst>
          </p:cNvPr>
          <p:cNvSpPr txBox="1"/>
          <p:nvPr/>
        </p:nvSpPr>
        <p:spPr>
          <a:xfrm>
            <a:off x="223568" y="2293965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“…and they knew that they were naked” [v7]</a:t>
            </a:r>
          </a:p>
        </p:txBody>
      </p:sp>
    </p:spTree>
    <p:extLst>
      <p:ext uri="{BB962C8B-B14F-4D97-AF65-F5344CB8AC3E}">
        <p14:creationId xmlns:p14="http://schemas.microsoft.com/office/powerpoint/2010/main" val="10795861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3:7-8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eyes of both of them were opened...” [v7]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 was right! Their eyes were opened, just as he “promised”!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[cp v5]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67875-29DD-4FBD-BB5A-611AF149D31F}"/>
              </a:ext>
            </a:extLst>
          </p:cNvPr>
          <p:cNvSpPr txBox="1"/>
          <p:nvPr/>
        </p:nvSpPr>
        <p:spPr>
          <a:xfrm>
            <a:off x="693365" y="3461353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n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ow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Sylfaen" panose="010A0502050306030303" pitchFamily="18" charset="0"/>
              </a:rPr>
              <a:t>exposed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they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tried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“cover”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shame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their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new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knowledge</a:t>
            </a:r>
            <a:endParaRPr lang="en-US" sz="2300" dirty="0">
              <a:latin typeface="Sylfaen" panose="010A05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F193F-2B56-4BD0-A099-90B695068B94}"/>
              </a:ext>
            </a:extLst>
          </p:cNvPr>
          <p:cNvSpPr txBox="1"/>
          <p:nvPr/>
        </p:nvSpPr>
        <p:spPr>
          <a:xfrm>
            <a:off x="454684" y="2702333"/>
            <a:ext cx="116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new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knowledge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(</a:t>
            </a:r>
            <a:r>
              <a:rPr lang="pt-BR" sz="2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evil</a:t>
            </a:r>
            <a:r>
              <a:rPr lang="pt-BR" sz="2400" i="1" dirty="0">
                <a:solidFill>
                  <a:prstClr val="black"/>
                </a:solidFill>
                <a:latin typeface="Georgia" panose="02040502050405020303" pitchFamily="18" charset="0"/>
              </a:rPr>
              <a:t>)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did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bring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blessing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but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brought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shame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75F37-8BEA-4F29-9A44-6505738C7464}"/>
              </a:ext>
            </a:extLst>
          </p:cNvPr>
          <p:cNvSpPr txBox="1"/>
          <p:nvPr/>
        </p:nvSpPr>
        <p:spPr>
          <a:xfrm>
            <a:off x="223568" y="2293965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“…and they knew that they were naked” [v7]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C4AFB-0C3A-4975-A0BE-163B365BEAD8}"/>
              </a:ext>
            </a:extLst>
          </p:cNvPr>
          <p:cNvSpPr txBox="1"/>
          <p:nvPr/>
        </p:nvSpPr>
        <p:spPr>
          <a:xfrm>
            <a:off x="470604" y="3086747"/>
            <a:ext cx="116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 “...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sewed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fig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leaves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together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themselves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coverings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” [v7]</a:t>
            </a:r>
            <a:endParaRPr lang="en-US" sz="2400" dirty="0">
              <a:latin typeface="Georgia" panose="02040502050405020303" pitchFamily="18" charset="0"/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F2747-3E6A-4E75-BEF3-AC244DF3D14F}"/>
              </a:ext>
            </a:extLst>
          </p:cNvPr>
          <p:cNvSpPr txBox="1"/>
          <p:nvPr/>
        </p:nvSpPr>
        <p:spPr>
          <a:xfrm>
            <a:off x="699993" y="3812533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hey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make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“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coverings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” </a:t>
            </a:r>
            <a:r>
              <a:rPr lang="pt-BR" sz="2000" i="1" dirty="0">
                <a:solidFill>
                  <a:prstClr val="black"/>
                </a:solidFill>
                <a:latin typeface="Sylfaen" panose="010A0502050306030303" pitchFamily="18" charset="0"/>
              </a:rPr>
              <a:t>["</a:t>
            </a:r>
            <a:r>
              <a:rPr lang="pt-BR" sz="20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aprons</a:t>
            </a:r>
            <a:r>
              <a:rPr lang="pt-BR" sz="2000" i="1" dirty="0">
                <a:solidFill>
                  <a:prstClr val="black"/>
                </a:solidFill>
                <a:latin typeface="Sylfaen" panose="010A0502050306030303" pitchFamily="18" charset="0"/>
              </a:rPr>
              <a:t>" (ASV); "</a:t>
            </a:r>
            <a:r>
              <a:rPr lang="pt-BR" sz="2000" i="1" dirty="0" err="1">
                <a:solidFill>
                  <a:prstClr val="black"/>
                </a:solidFill>
                <a:latin typeface="Sylfaen" panose="010A0502050306030303" pitchFamily="18" charset="0"/>
              </a:rPr>
              <a:t>loincloths</a:t>
            </a:r>
            <a:r>
              <a:rPr lang="pt-BR" sz="2000" i="1" dirty="0">
                <a:solidFill>
                  <a:prstClr val="black"/>
                </a:solidFill>
                <a:latin typeface="Sylfaen" panose="010A0502050306030303" pitchFamily="18" charset="0"/>
              </a:rPr>
              <a:t>" (ESV)]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: “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clothes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”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hide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cover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             </a:t>
            </a:r>
          </a:p>
          <a:p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                                 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intimate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parts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body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[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cp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Heb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4:13]</a:t>
            </a:r>
            <a:endParaRPr lang="en-US" sz="2300" dirty="0">
              <a:latin typeface="Sylfaen" panose="010A0502050306030303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0690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3:7-8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eyes of both of them were opened...” [v7]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67875-29DD-4FBD-BB5A-611AF149D31F}"/>
              </a:ext>
            </a:extLst>
          </p:cNvPr>
          <p:cNvSpPr txBox="1"/>
          <p:nvPr/>
        </p:nvSpPr>
        <p:spPr>
          <a:xfrm>
            <a:off x="693365" y="3474605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how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presented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Himself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Israel [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Deut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4:36; 5:24; </a:t>
            </a:r>
            <a:r>
              <a:rPr lang="pt-BR" sz="2400" i="1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pt-BR" sz="2400" i="1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i="1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also</a:t>
            </a:r>
            <a:r>
              <a:rPr lang="pt-BR" sz="2400" i="1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i="1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Ex</a:t>
            </a:r>
            <a:r>
              <a:rPr lang="pt-BR" sz="2400" i="1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33:12-18; 34:5-7</a:t>
            </a:r>
            <a:r>
              <a:rPr lang="pt-BR" sz="1200" i="1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]</a:t>
            </a:r>
            <a:endParaRPr lang="en-US" sz="2300" dirty="0">
              <a:latin typeface="Sylfaen" panose="010A05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F193F-2B56-4BD0-A099-90B695068B94}"/>
              </a:ext>
            </a:extLst>
          </p:cNvPr>
          <p:cNvSpPr txBox="1"/>
          <p:nvPr/>
        </p:nvSpPr>
        <p:spPr>
          <a:xfrm>
            <a:off x="454684" y="2728837"/>
            <a:ext cx="116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Like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us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relationship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Adam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Eve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had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with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was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based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on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His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word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!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75F37-8BEA-4F29-9A44-6505738C7464}"/>
              </a:ext>
            </a:extLst>
          </p:cNvPr>
          <p:cNvSpPr txBox="1"/>
          <p:nvPr/>
        </p:nvSpPr>
        <p:spPr>
          <a:xfrm>
            <a:off x="223568" y="2320469"/>
            <a:ext cx="1183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Later, we discover that the “sound” they heard was God’s voice [see 3:10]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C4AFB-0C3A-4975-A0BE-163B365BEAD8}"/>
              </a:ext>
            </a:extLst>
          </p:cNvPr>
          <p:cNvSpPr txBox="1"/>
          <p:nvPr/>
        </p:nvSpPr>
        <p:spPr>
          <a:xfrm>
            <a:off x="470604" y="3113251"/>
            <a:ext cx="116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 As with so many others, even in the Garden God presented Himself as Spirit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F2747-3E6A-4E75-BEF3-AC244DF3D14F}"/>
              </a:ext>
            </a:extLst>
          </p:cNvPr>
          <p:cNvSpPr txBox="1"/>
          <p:nvPr/>
        </p:nvSpPr>
        <p:spPr>
          <a:xfrm>
            <a:off x="699993" y="3825785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similarly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Jesus as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“Word”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who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also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is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[John 1:1-14;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etc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]</a:t>
            </a:r>
            <a:endParaRPr lang="pt-BR" sz="2400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40CC12-DBB6-4FB0-B9C3-A5A7FC94611B}"/>
              </a:ext>
            </a:extLst>
          </p:cNvPr>
          <p:cNvSpPr txBox="1"/>
          <p:nvPr/>
        </p:nvSpPr>
        <p:spPr>
          <a:xfrm>
            <a:off x="212039" y="1867125"/>
            <a:ext cx="1184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they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heard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sound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LORD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en-US" sz="3200" dirty="0">
                <a:latin typeface="Sylfaen" panose="010A0502050306030303" pitchFamily="18" charset="0"/>
              </a:rPr>
              <a:t>...in the garden” [v8]</a:t>
            </a:r>
          </a:p>
        </p:txBody>
      </p:sp>
    </p:spTree>
    <p:extLst>
      <p:ext uri="{BB962C8B-B14F-4D97-AF65-F5344CB8AC3E}">
        <p14:creationId xmlns:p14="http://schemas.microsoft.com/office/powerpoint/2010/main" val="2257762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6" grpId="0"/>
      <p:bldP spid="15" grpId="0"/>
      <p:bldP spid="17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3:7-8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eyes of both of them were opened...” [v7]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67875-29DD-4FBD-BB5A-611AF149D31F}"/>
              </a:ext>
            </a:extLst>
          </p:cNvPr>
          <p:cNvSpPr txBox="1"/>
          <p:nvPr/>
        </p:nvSpPr>
        <p:spPr>
          <a:xfrm>
            <a:off x="693365" y="3925173"/>
            <a:ext cx="1135684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c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an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imagine a more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beautiful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moment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than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hearing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voice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calling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         </a:t>
            </a:r>
          </a:p>
          <a:p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                                 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as He comes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visit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in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perfect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garden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paradise</a:t>
            </a:r>
            <a:r>
              <a:rPr lang="en-US" sz="2400" dirty="0">
                <a:solidFill>
                  <a:prstClr val="black"/>
                </a:solidFill>
                <a:latin typeface="Sylfaen" panose="010A0502050306030303" pitchFamily="18" charset="0"/>
              </a:rPr>
              <a:t>? Yet     </a:t>
            </a:r>
          </a:p>
          <a:p>
            <a:r>
              <a:rPr lang="en-US" sz="2400" dirty="0">
                <a:solidFill>
                  <a:prstClr val="black"/>
                </a:solidFill>
                <a:latin typeface="Sylfaen" panose="010A0502050306030303" pitchFamily="18" charset="0"/>
              </a:rPr>
              <a:t>                                   it was at this sound that they sought to hide themselves!</a:t>
            </a:r>
            <a:endParaRPr lang="pt-BR" sz="2400" i="1" dirty="0">
              <a:solidFill>
                <a:prstClr val="black"/>
              </a:solidFill>
              <a:latin typeface="Sylfaen" panose="010A0502050306030303" pitchFamily="18" charset="0"/>
            </a:endParaRPr>
          </a:p>
          <a:p>
            <a:endParaRPr lang="en-US" sz="2300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75F37-8BEA-4F29-9A44-6505738C7464}"/>
              </a:ext>
            </a:extLst>
          </p:cNvPr>
          <p:cNvSpPr txBox="1"/>
          <p:nvPr/>
        </p:nvSpPr>
        <p:spPr>
          <a:xfrm>
            <a:off x="223568" y="2320469"/>
            <a:ext cx="1183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Later, we discover that the “sound” they heard was God’s voice [see 3:10]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C4AFB-0C3A-4975-A0BE-163B365BEAD8}"/>
              </a:ext>
            </a:extLst>
          </p:cNvPr>
          <p:cNvSpPr txBox="1"/>
          <p:nvPr/>
        </p:nvSpPr>
        <p:spPr>
          <a:xfrm>
            <a:off x="470604" y="3166259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saddest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moments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human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history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: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sought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fellowship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>
              <a:defRPr/>
            </a:pP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had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hid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himself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God's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presence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!</a:t>
            </a:r>
            <a:endParaRPr lang="pt-BR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40CC12-DBB6-4FB0-B9C3-A5A7FC94611B}"/>
              </a:ext>
            </a:extLst>
          </p:cNvPr>
          <p:cNvSpPr txBox="1"/>
          <p:nvPr/>
        </p:nvSpPr>
        <p:spPr>
          <a:xfrm>
            <a:off x="212039" y="1867125"/>
            <a:ext cx="1184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they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heard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sound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LORD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en-US" sz="3200" dirty="0">
                <a:latin typeface="Sylfaen" panose="010A0502050306030303" pitchFamily="18" charset="0"/>
              </a:rPr>
              <a:t>...in the garden” [v8]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B47544-5EAB-4904-BA56-989927C83BD8}"/>
              </a:ext>
            </a:extLst>
          </p:cNvPr>
          <p:cNvSpPr txBox="1"/>
          <p:nvPr/>
        </p:nvSpPr>
        <p:spPr>
          <a:xfrm>
            <a:off x="230196" y="2737909"/>
            <a:ext cx="1183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“...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Adam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wife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themselves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from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presence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LORD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”</a:t>
            </a:r>
            <a:endParaRPr lang="en-US" sz="28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27" name="Estrela de 16 pontas 1">
            <a:extLst>
              <a:ext uri="{FF2B5EF4-FFF2-40B4-BE49-F238E27FC236}">
                <a16:creationId xmlns:a16="http://schemas.microsoft.com/office/drawing/2014/main" id="{B559288D-3B72-441D-9995-7292C55B5B88}"/>
              </a:ext>
            </a:extLst>
          </p:cNvPr>
          <p:cNvSpPr/>
          <p:nvPr/>
        </p:nvSpPr>
        <p:spPr>
          <a:xfrm rot="21010669">
            <a:off x="1475188" y="4407733"/>
            <a:ext cx="3275027" cy="1894004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would they hide from GOD?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strela de 16 pontas 17">
            <a:extLst>
              <a:ext uri="{FF2B5EF4-FFF2-40B4-BE49-F238E27FC236}">
                <a16:creationId xmlns:a16="http://schemas.microsoft.com/office/drawing/2014/main" id="{AAAE38A6-FF01-49AB-84FD-E0778541F111}"/>
              </a:ext>
            </a:extLst>
          </p:cNvPr>
          <p:cNvSpPr/>
          <p:nvPr/>
        </p:nvSpPr>
        <p:spPr>
          <a:xfrm>
            <a:off x="3800971" y="4161876"/>
            <a:ext cx="4762927" cy="2189301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had GOD ever done that they should fear Him??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strela de 16 pontas 18">
            <a:extLst>
              <a:ext uri="{FF2B5EF4-FFF2-40B4-BE49-F238E27FC236}">
                <a16:creationId xmlns:a16="http://schemas.microsoft.com/office/drawing/2014/main" id="{6A963E73-95EC-4748-A4B1-98D7D2140ADD}"/>
              </a:ext>
            </a:extLst>
          </p:cNvPr>
          <p:cNvSpPr/>
          <p:nvPr/>
        </p:nvSpPr>
        <p:spPr>
          <a:xfrm rot="461105">
            <a:off x="7032056" y="3126285"/>
            <a:ext cx="5262618" cy="3407505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new “knowledge” did not bring happiness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it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brought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shame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fear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523580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6" grpId="0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“Now the serpent was more cunning than any beast...” [v1]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serpent: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23080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A created being,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creature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(not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eternal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, though around since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just after </a:t>
            </a:r>
            <a:r>
              <a:rPr lang="en-US" sz="1200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the beginning)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BA46D-D2EF-4379-B9C4-A15B6971FD84}"/>
              </a:ext>
            </a:extLst>
          </p:cNvPr>
          <p:cNvSpPr txBox="1"/>
          <p:nvPr/>
        </p:nvSpPr>
        <p:spPr>
          <a:xfrm>
            <a:off x="450328" y="2692447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Before sin, different from the creature we know as a snake now: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4F94FB0-93AA-4C61-9A33-D7038E51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34747" y="4238046"/>
            <a:ext cx="3723861" cy="20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2">
            <a:extLst>
              <a:ext uri="{FF2B5EF4-FFF2-40B4-BE49-F238E27FC236}">
                <a16:creationId xmlns:a16="http://schemas.microsoft.com/office/drawing/2014/main" id="{199AED94-2D5E-4D62-AAB1-24E52AB49A3C}"/>
              </a:ext>
            </a:extLst>
          </p:cNvPr>
          <p:cNvSpPr txBox="1"/>
          <p:nvPr/>
        </p:nvSpPr>
        <p:spPr>
          <a:xfrm>
            <a:off x="640652" y="3055610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Sylfaen" panose="010A0502050306030303" pitchFamily="18" charset="0"/>
              </a:rPr>
              <a:t>“...</a:t>
            </a:r>
            <a:r>
              <a:rPr lang="pt-BR" sz="2400" dirty="0" err="1">
                <a:latin typeface="Sylfaen" panose="010A0502050306030303" pitchFamily="18" charset="0"/>
              </a:rPr>
              <a:t>was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i="1" dirty="0">
                <a:latin typeface="Sylfaen" panose="010A0502050306030303" pitchFamily="18" charset="0"/>
              </a:rPr>
              <a:t>more </a:t>
            </a:r>
            <a:r>
              <a:rPr lang="pt-BR" sz="2400" i="1" dirty="0" err="1">
                <a:latin typeface="Sylfaen" panose="010A0502050306030303" pitchFamily="18" charset="0"/>
              </a:rPr>
              <a:t>cunning</a:t>
            </a:r>
            <a:r>
              <a:rPr lang="pt-BR" sz="2400" i="1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than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any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beast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of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the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field</a:t>
            </a:r>
            <a:r>
              <a:rPr lang="pt-BR" sz="2400" dirty="0">
                <a:latin typeface="Sylfaen" panose="010A0502050306030303" pitchFamily="18" charset="0"/>
              </a:rPr>
              <a:t>” [3:1] </a:t>
            </a:r>
          </a:p>
        </p:txBody>
      </p:sp>
      <p:sp>
        <p:nvSpPr>
          <p:cNvPr id="16" name="CaixaDeTexto 13">
            <a:extLst>
              <a:ext uri="{FF2B5EF4-FFF2-40B4-BE49-F238E27FC236}">
                <a16:creationId xmlns:a16="http://schemas.microsoft.com/office/drawing/2014/main" id="{F701A731-9D40-4F9F-8DAB-0176C5ED2B13}"/>
              </a:ext>
            </a:extLst>
          </p:cNvPr>
          <p:cNvSpPr txBox="1"/>
          <p:nvPr/>
        </p:nvSpPr>
        <p:spPr>
          <a:xfrm>
            <a:off x="647280" y="3420042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Sylfaen" panose="010A0502050306030303" pitchFamily="18" charset="0"/>
              </a:rPr>
              <a:t>it </a:t>
            </a:r>
            <a:r>
              <a:rPr lang="pt-BR" sz="2400" dirty="0" err="1">
                <a:latin typeface="Sylfaen" panose="010A0502050306030303" pitchFamily="18" charset="0"/>
              </a:rPr>
              <a:t>could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talk</a:t>
            </a:r>
            <a:r>
              <a:rPr lang="pt-BR" sz="2400" dirty="0">
                <a:latin typeface="Sylfaen" panose="010A0502050306030303" pitchFamily="18" charset="0"/>
              </a:rPr>
              <a:t>! [3:1, 4-5] </a:t>
            </a:r>
          </a:p>
        </p:txBody>
      </p:sp>
      <p:sp>
        <p:nvSpPr>
          <p:cNvPr id="17" name="CaixaDeTexto 14">
            <a:extLst>
              <a:ext uri="{FF2B5EF4-FFF2-40B4-BE49-F238E27FC236}">
                <a16:creationId xmlns:a16="http://schemas.microsoft.com/office/drawing/2014/main" id="{EEF563BB-E5AE-4DF5-80E6-B36D04E8AA86}"/>
              </a:ext>
            </a:extLst>
          </p:cNvPr>
          <p:cNvSpPr txBox="1"/>
          <p:nvPr/>
        </p:nvSpPr>
        <p:spPr>
          <a:xfrm>
            <a:off x="653908" y="3784474"/>
            <a:ext cx="491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Sylfaen" panose="010A0502050306030303" pitchFamily="18" charset="0"/>
              </a:rPr>
              <a:t>it </a:t>
            </a:r>
            <a:r>
              <a:rPr lang="pt-BR" sz="2400" dirty="0" err="1">
                <a:latin typeface="Sylfaen" panose="010A0502050306030303" pitchFamily="18" charset="0"/>
              </a:rPr>
              <a:t>could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walk</a:t>
            </a:r>
            <a:r>
              <a:rPr lang="pt-BR" sz="2400" dirty="0">
                <a:latin typeface="Sylfaen" panose="010A0502050306030303" pitchFamily="18" charset="0"/>
              </a:rPr>
              <a:t> (</a:t>
            </a:r>
            <a:r>
              <a:rPr lang="pt-BR" sz="2400" dirty="0" err="1">
                <a:latin typeface="Sylfaen" panose="010A0502050306030303" pitchFamily="18" charset="0"/>
              </a:rPr>
              <a:t>or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i="1" dirty="0" err="1">
                <a:latin typeface="Sylfaen" panose="010A0502050306030303" pitchFamily="18" charset="0"/>
              </a:rPr>
              <a:t>fly</a:t>
            </a:r>
            <a:r>
              <a:rPr lang="pt-BR" sz="2400" dirty="0">
                <a:latin typeface="Sylfaen" panose="010A0502050306030303" pitchFamily="18" charset="0"/>
              </a:rPr>
              <a:t>?) [</a:t>
            </a:r>
            <a:r>
              <a:rPr lang="pt-BR" sz="2400" dirty="0" err="1">
                <a:latin typeface="Sylfaen" panose="010A0502050306030303" pitchFamily="18" charset="0"/>
              </a:rPr>
              <a:t>cp</a:t>
            </a:r>
            <a:r>
              <a:rPr lang="pt-BR" sz="2400" dirty="0">
                <a:latin typeface="Sylfaen" panose="010A0502050306030303" pitchFamily="18" charset="0"/>
              </a:rPr>
              <a:t> 3:14]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A7E5C31-2E29-4834-8D56-16082F6B8902}"/>
              </a:ext>
            </a:extLst>
          </p:cNvPr>
          <p:cNvSpPr txBox="1"/>
          <p:nvPr/>
        </p:nvSpPr>
        <p:spPr>
          <a:xfrm>
            <a:off x="6624435" y="4463150"/>
            <a:ext cx="51368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latin typeface="Georgia" panose="02040502050405020303" pitchFamily="18" charset="0"/>
              </a:rPr>
              <a:t>*</a:t>
            </a:r>
            <a:r>
              <a:rPr lang="pt-BR" sz="2000" i="1" dirty="0" err="1">
                <a:latin typeface="Georgia" panose="02040502050405020303" pitchFamily="18" charset="0"/>
              </a:rPr>
              <a:t>Whether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this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serpent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is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an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agent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of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the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devil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or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Satan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himself</a:t>
            </a:r>
            <a:r>
              <a:rPr lang="pt-BR" sz="2000" i="1" dirty="0">
                <a:latin typeface="Georgia" panose="02040502050405020303" pitchFamily="18" charset="0"/>
              </a:rPr>
              <a:t>, for </a:t>
            </a:r>
            <a:r>
              <a:rPr lang="pt-BR" sz="2000" i="1" dirty="0" err="1">
                <a:latin typeface="Georgia" panose="02040502050405020303" pitchFamily="18" charset="0"/>
              </a:rPr>
              <a:t>the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purposes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of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our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study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we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will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treat</a:t>
            </a:r>
            <a:r>
              <a:rPr lang="pt-BR" sz="2000" i="1" dirty="0">
                <a:latin typeface="Georgia" panose="02040502050405020303" pitchFamily="18" charset="0"/>
              </a:rPr>
              <a:t> it as </a:t>
            </a:r>
            <a:r>
              <a:rPr lang="pt-BR" sz="2000" i="1" dirty="0" err="1">
                <a:latin typeface="Georgia" panose="02040502050405020303" pitchFamily="18" charset="0"/>
              </a:rPr>
              <a:t>being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the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devil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18" name="CaixaDeTexto 15">
            <a:extLst>
              <a:ext uri="{FF2B5EF4-FFF2-40B4-BE49-F238E27FC236}">
                <a16:creationId xmlns:a16="http://schemas.microsoft.com/office/drawing/2014/main" id="{1F29B86F-36AC-4F7E-9967-7247AA99C0FD}"/>
              </a:ext>
            </a:extLst>
          </p:cNvPr>
          <p:cNvSpPr txBox="1"/>
          <p:nvPr/>
        </p:nvSpPr>
        <p:spPr>
          <a:xfrm>
            <a:off x="5075583" y="3453167"/>
            <a:ext cx="6694498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latin typeface="Georgia" panose="02040502050405020303" pitchFamily="18" charset="0"/>
              </a:rPr>
              <a:t>The book </a:t>
            </a:r>
            <a:r>
              <a:rPr lang="pt-BR" sz="2100" dirty="0" err="1">
                <a:latin typeface="Georgia" panose="02040502050405020303" pitchFamily="18" charset="0"/>
              </a:rPr>
              <a:t>of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Revelation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presents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us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with</a:t>
            </a:r>
            <a:r>
              <a:rPr lang="pt-BR" sz="2100" dirty="0">
                <a:latin typeface="Georgia" panose="02040502050405020303" pitchFamily="18" charset="0"/>
              </a:rPr>
              <a:t> a “</a:t>
            </a:r>
            <a:r>
              <a:rPr lang="pt-BR" sz="2100" dirty="0" err="1">
                <a:latin typeface="Georgia" panose="02040502050405020303" pitchFamily="18" charset="0"/>
              </a:rPr>
              <a:t>great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dragon</a:t>
            </a:r>
            <a:r>
              <a:rPr lang="pt-BR" sz="2100" dirty="0">
                <a:latin typeface="Georgia" panose="02040502050405020303" pitchFamily="18" charset="0"/>
              </a:rPr>
              <a:t>...</a:t>
            </a:r>
            <a:r>
              <a:rPr lang="pt-BR" sz="2100" b="1" i="1" dirty="0" err="1">
                <a:latin typeface="Georgia" panose="02040502050405020303" pitchFamily="18" charset="0"/>
              </a:rPr>
              <a:t>that</a:t>
            </a:r>
            <a:r>
              <a:rPr lang="pt-BR" sz="2100" b="1" i="1" dirty="0">
                <a:latin typeface="Georgia" panose="02040502050405020303" pitchFamily="18" charset="0"/>
              </a:rPr>
              <a:t> </a:t>
            </a:r>
            <a:r>
              <a:rPr lang="pt-BR" sz="2100" b="1" i="1" dirty="0" err="1">
                <a:latin typeface="Georgia" panose="02040502050405020303" pitchFamily="18" charset="0"/>
              </a:rPr>
              <a:t>serpent</a:t>
            </a:r>
            <a:r>
              <a:rPr lang="pt-BR" sz="2100" b="1" i="1" dirty="0">
                <a:latin typeface="Georgia" panose="02040502050405020303" pitchFamily="18" charset="0"/>
              </a:rPr>
              <a:t> </a:t>
            </a:r>
            <a:r>
              <a:rPr lang="pt-BR" sz="2100" b="1" i="1" dirty="0" err="1">
                <a:latin typeface="Georgia" panose="02040502050405020303" pitchFamily="18" charset="0"/>
              </a:rPr>
              <a:t>of</a:t>
            </a:r>
            <a:r>
              <a:rPr lang="pt-BR" sz="2100" b="1" i="1" dirty="0">
                <a:latin typeface="Georgia" panose="02040502050405020303" pitchFamily="18" charset="0"/>
              </a:rPr>
              <a:t> </a:t>
            </a:r>
            <a:r>
              <a:rPr lang="pt-BR" sz="2100" b="1" i="1" dirty="0" err="1">
                <a:latin typeface="Georgia" panose="02040502050405020303" pitchFamily="18" charset="0"/>
              </a:rPr>
              <a:t>old</a:t>
            </a:r>
            <a:r>
              <a:rPr lang="pt-BR" sz="2100" dirty="0">
                <a:latin typeface="Georgia" panose="02040502050405020303" pitchFamily="18" charset="0"/>
              </a:rPr>
              <a:t>, </a:t>
            </a:r>
            <a:r>
              <a:rPr lang="pt-BR" sz="2100" dirty="0" err="1">
                <a:latin typeface="Georgia" panose="02040502050405020303" pitchFamily="18" charset="0"/>
              </a:rPr>
              <a:t>called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the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Devil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and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Satan</a:t>
            </a:r>
            <a:r>
              <a:rPr lang="pt-BR" sz="2100" dirty="0">
                <a:latin typeface="Georgia" panose="02040502050405020303" pitchFamily="18" charset="0"/>
              </a:rPr>
              <a:t>, </a:t>
            </a:r>
            <a:r>
              <a:rPr lang="pt-BR" sz="2100" dirty="0" err="1">
                <a:latin typeface="Georgia" panose="02040502050405020303" pitchFamily="18" charset="0"/>
              </a:rPr>
              <a:t>who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deceives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the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whole</a:t>
            </a:r>
            <a:r>
              <a:rPr lang="pt-BR" sz="2100" dirty="0">
                <a:latin typeface="Georgia" panose="02040502050405020303" pitchFamily="18" charset="0"/>
              </a:rPr>
              <a:t> world...” [</a:t>
            </a:r>
            <a:r>
              <a:rPr lang="pt-BR" sz="2100" dirty="0" err="1">
                <a:latin typeface="Georgia" panose="02040502050405020303" pitchFamily="18" charset="0"/>
              </a:rPr>
              <a:t>Rv</a:t>
            </a:r>
            <a:r>
              <a:rPr lang="pt-BR" sz="2100" dirty="0">
                <a:latin typeface="Georgia" panose="02040502050405020303" pitchFamily="18" charset="0"/>
              </a:rPr>
              <a:t> 12:9; 12:3]</a:t>
            </a:r>
          </a:p>
        </p:txBody>
      </p:sp>
      <p:sp>
        <p:nvSpPr>
          <p:cNvPr id="25" name="CaixaDeTexto 17">
            <a:extLst>
              <a:ext uri="{FF2B5EF4-FFF2-40B4-BE49-F238E27FC236}">
                <a16:creationId xmlns:a16="http://schemas.microsoft.com/office/drawing/2014/main" id="{AB9D4951-11F7-450D-BDD7-589409F73B97}"/>
              </a:ext>
            </a:extLst>
          </p:cNvPr>
          <p:cNvSpPr txBox="1"/>
          <p:nvPr/>
        </p:nvSpPr>
        <p:spPr>
          <a:xfrm>
            <a:off x="6309527" y="5459760"/>
            <a:ext cx="255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latin typeface="Georgia" panose="02040502050405020303" pitchFamily="18" charset="0"/>
              </a:rPr>
              <a:t>Chinese</a:t>
            </a:r>
            <a:r>
              <a:rPr lang="pt-BR" sz="1600" dirty="0">
                <a:latin typeface="Georgia" panose="02040502050405020303" pitchFamily="18" charset="0"/>
              </a:rPr>
              <a:t> Dragon: </a:t>
            </a:r>
          </a:p>
          <a:p>
            <a:pPr algn="ctr"/>
            <a:r>
              <a:rPr lang="pt-BR" sz="1600" dirty="0">
                <a:latin typeface="Georgia" panose="02040502050405020303" pitchFamily="18" charset="0"/>
              </a:rPr>
              <a:t>“</a:t>
            </a:r>
            <a:r>
              <a:rPr lang="pt-BR" sz="1600" dirty="0" err="1">
                <a:latin typeface="Georgia" panose="02040502050405020303" pitchFamily="18" charset="0"/>
              </a:rPr>
              <a:t>that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serpent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of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old</a:t>
            </a:r>
            <a:r>
              <a:rPr lang="pt-BR" sz="1600" dirty="0">
                <a:latin typeface="Georgia" panose="02040502050405020303" pitchFamily="18" charset="0"/>
              </a:rPr>
              <a:t>”</a:t>
            </a:r>
            <a:r>
              <a:rPr lang="en-US" sz="1600" dirty="0">
                <a:latin typeface="Georgia" panose="02040502050405020303" pitchFamily="18" charset="0"/>
              </a:rPr>
              <a:t>?</a:t>
            </a:r>
            <a:endParaRPr lang="pt-BR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3" grpId="0"/>
      <p:bldP spid="24" grpId="0"/>
      <p:bldP spid="26" grpId="0"/>
      <p:bldP spid="28" grpId="0"/>
      <p:bldP spid="12" grpId="0"/>
      <p:bldP spid="13" grpId="0"/>
      <p:bldP spid="15" grpId="0"/>
      <p:bldP spid="16" grpId="0"/>
      <p:bldP spid="17" grpId="0"/>
      <p:bldP spid="19" grpId="0" animBg="1"/>
      <p:bldP spid="18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96C22D8-CB01-4929-8201-6976DBE1FFD0}"/>
              </a:ext>
            </a:extLst>
          </p:cNvPr>
          <p:cNvSpPr txBox="1"/>
          <p:nvPr/>
        </p:nvSpPr>
        <p:spPr>
          <a:xfrm>
            <a:off x="3328269" y="4650779"/>
            <a:ext cx="863444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35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they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hid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“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among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trees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of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Garden”;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they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had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already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made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        </a:t>
            </a:r>
          </a:p>
          <a:p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  “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coverings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” for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themselves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from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leaves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,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but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when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they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perceived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      </a:t>
            </a:r>
          </a:p>
          <a:p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 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that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they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were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still </a:t>
            </a:r>
            <a:r>
              <a:rPr lang="pt-BR" sz="235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naked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,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they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tried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to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use </a:t>
            </a:r>
            <a:r>
              <a:rPr lang="pt-BR" sz="235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</a:t>
            </a:r>
            <a:r>
              <a:rPr lang="pt-BR" sz="235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35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whole</a:t>
            </a:r>
            <a:r>
              <a:rPr lang="pt-BR" sz="235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35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tree</a:t>
            </a:r>
            <a:r>
              <a:rPr lang="pt-BR" sz="235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! </a:t>
            </a:r>
            <a:endParaRPr lang="pt-BR" sz="2350" i="1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3:7-8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eyes of both of them were opened...” [v7]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75F37-8BEA-4F29-9A44-6505738C7464}"/>
              </a:ext>
            </a:extLst>
          </p:cNvPr>
          <p:cNvSpPr txBox="1"/>
          <p:nvPr/>
        </p:nvSpPr>
        <p:spPr>
          <a:xfrm>
            <a:off x="223568" y="2320469"/>
            <a:ext cx="1183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Later, we discover that the “sound” they heard was God’s voice [see 3:10]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C4AFB-0C3A-4975-A0BE-163B365BEAD8}"/>
              </a:ext>
            </a:extLst>
          </p:cNvPr>
          <p:cNvSpPr txBox="1"/>
          <p:nvPr/>
        </p:nvSpPr>
        <p:spPr>
          <a:xfrm>
            <a:off x="470604" y="3166259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saddest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moments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human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history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: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sought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fellowship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     </a:t>
            </a:r>
          </a:p>
          <a:p>
            <a:pPr>
              <a:defRPr/>
            </a:pP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had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hid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himself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God's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presence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!</a:t>
            </a:r>
            <a:endParaRPr lang="pt-BR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0CC12-DBB6-4FB0-B9C3-A5A7FC94611B}"/>
              </a:ext>
            </a:extLst>
          </p:cNvPr>
          <p:cNvSpPr txBox="1"/>
          <p:nvPr/>
        </p:nvSpPr>
        <p:spPr>
          <a:xfrm>
            <a:off x="212039" y="1867125"/>
            <a:ext cx="1184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...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they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heard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sound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LORD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en-US" sz="3200" dirty="0">
                <a:latin typeface="Sylfaen" panose="010A0502050306030303" pitchFamily="18" charset="0"/>
              </a:rPr>
              <a:t>...in the garden” [v8]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B47544-5EAB-4904-BA56-989927C83BD8}"/>
              </a:ext>
            </a:extLst>
          </p:cNvPr>
          <p:cNvSpPr txBox="1"/>
          <p:nvPr/>
        </p:nvSpPr>
        <p:spPr>
          <a:xfrm>
            <a:off x="230196" y="2737909"/>
            <a:ext cx="1183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“...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Adam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wife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themselves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from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presence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LORD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”</a:t>
            </a:r>
            <a:endParaRPr lang="en-US" sz="28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7502D0-59C6-4BC7-907D-FDB09A7436F4}"/>
              </a:ext>
            </a:extLst>
          </p:cNvPr>
          <p:cNvSpPr txBox="1"/>
          <p:nvPr/>
        </p:nvSpPr>
        <p:spPr>
          <a:xfrm>
            <a:off x="486524" y="3905520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Note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that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they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hid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themselves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from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not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vice-versa;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even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with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their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sin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,      </a:t>
            </a:r>
          </a:p>
          <a:p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                                   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God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sought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for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them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  <a:sym typeface="Wingdings" panose="05000000000000000000" pitchFamily="2" charset="2"/>
              </a:rPr>
              <a:t>...</a:t>
            </a:r>
            <a:endParaRPr lang="pt-BR" sz="2400" i="1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4850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3:9-11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LORD God called to Adam...‘Where are you?’” [v9]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Seeing that the man has hidden himself, God continues seeking fellowship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CE323-1692-48BA-9C8D-F1309F6C590E}"/>
              </a:ext>
            </a:extLst>
          </p:cNvPr>
          <p:cNvSpPr txBox="1"/>
          <p:nvPr/>
        </p:nvSpPr>
        <p:spPr>
          <a:xfrm>
            <a:off x="448056" y="2294390"/>
            <a:ext cx="116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In asking, “Where are you?”, is it possible that God does not know where Adam is?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A40E7-793E-4F9F-A5AB-723F06860790}"/>
              </a:ext>
            </a:extLst>
          </p:cNvPr>
          <p:cNvSpPr txBox="1"/>
          <p:nvPr/>
        </p:nvSpPr>
        <p:spPr>
          <a:xfrm>
            <a:off x="680109" y="2661300"/>
            <a:ext cx="1108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course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knows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where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Adam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is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. He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wants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come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back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Him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          </a:t>
            </a:r>
          </a:p>
          <a:p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  in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order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for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that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happen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there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must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first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be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a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confession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wrongdoing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.      </a:t>
            </a:r>
          </a:p>
          <a:p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  [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cp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 Mark 1:4, 15; Luke 24:46-47; </a:t>
            </a:r>
            <a:r>
              <a:rPr lang="pt-BR" sz="2400" dirty="0" err="1">
                <a:solidFill>
                  <a:prstClr val="black"/>
                </a:solidFill>
                <a:latin typeface="Sylfaen" panose="010A0502050306030303" pitchFamily="18" charset="0"/>
              </a:rPr>
              <a:t>etc</a:t>
            </a:r>
            <a:r>
              <a:rPr lang="pt-BR" sz="2400" dirty="0">
                <a:solidFill>
                  <a:prstClr val="black"/>
                </a:solidFill>
                <a:latin typeface="Sylfaen" panose="010A0502050306030303" pitchFamily="18" charset="0"/>
              </a:rPr>
              <a:t>]</a:t>
            </a:r>
            <a:endParaRPr lang="pt-BR" sz="2400" i="1" dirty="0">
              <a:solidFill>
                <a:prstClr val="black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506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3:9-11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LORD God called to Adam...‘Where are you?’” [v9]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Seeing that the man has hidden himself, God continues seeking fellowship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CE323-1692-48BA-9C8D-F1309F6C590E}"/>
              </a:ext>
            </a:extLst>
          </p:cNvPr>
          <p:cNvSpPr txBox="1"/>
          <p:nvPr/>
        </p:nvSpPr>
        <p:spPr>
          <a:xfrm>
            <a:off x="487812" y="3129278"/>
            <a:ext cx="1168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it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possible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be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"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dressed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" (“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coverings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leaves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)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yet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still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naked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? The man        </a:t>
            </a:r>
          </a:p>
          <a:p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  admits that the “clothes” he made were in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sufficient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cover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him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... </a:t>
            </a:r>
            <a:endParaRPr lang="pt-BR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664D5-0822-46A4-8E58-DDB31D472353}"/>
              </a:ext>
            </a:extLst>
          </p:cNvPr>
          <p:cNvSpPr txBox="1"/>
          <p:nvPr/>
        </p:nvSpPr>
        <p:spPr>
          <a:xfrm>
            <a:off x="216940" y="2284565"/>
            <a:ext cx="1197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“...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, ‛I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heard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voice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in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garden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afraid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because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        </a:t>
            </a:r>
          </a:p>
          <a:p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naked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;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myself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...” [v10]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7" name="CaixaDeTexto 15">
            <a:extLst>
              <a:ext uri="{FF2B5EF4-FFF2-40B4-BE49-F238E27FC236}">
                <a16:creationId xmlns:a16="http://schemas.microsoft.com/office/drawing/2014/main" id="{23DBCBE5-E2E4-4714-96A5-228B44435F77}"/>
              </a:ext>
            </a:extLst>
          </p:cNvPr>
          <p:cNvSpPr txBox="1"/>
          <p:nvPr/>
        </p:nvSpPr>
        <p:spPr>
          <a:xfrm>
            <a:off x="3405810" y="3902869"/>
            <a:ext cx="8304474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must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develop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mind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are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deal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properly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problems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world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presents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us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Genesis 3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will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show later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these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“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clothes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”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quite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insufficient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will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properly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clothe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them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In a world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turned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loose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must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dedicate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ourselves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seek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God’s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perspective for a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life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will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please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in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all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areas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in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every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way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endParaRPr lang="pt-BR" sz="22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82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5">
            <a:extLst>
              <a:ext uri="{FF2B5EF4-FFF2-40B4-BE49-F238E27FC236}">
                <a16:creationId xmlns:a16="http://schemas.microsoft.com/office/drawing/2014/main" id="{46108703-2313-4D9D-BE4A-F59F4D4A98A2}"/>
              </a:ext>
            </a:extLst>
          </p:cNvPr>
          <p:cNvSpPr txBox="1"/>
          <p:nvPr/>
        </p:nvSpPr>
        <p:spPr>
          <a:xfrm>
            <a:off x="3408082" y="5024268"/>
            <a:ext cx="8304474" cy="10618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100" dirty="0">
                <a:solidFill>
                  <a:prstClr val="black"/>
                </a:solidFill>
                <a:latin typeface="Georgia" panose="02040502050405020303" pitchFamily="18" charset="0"/>
              </a:rPr>
              <a:t>Confession, just like prayer, is not </a:t>
            </a:r>
            <a:r>
              <a:rPr lang="en-US" sz="2100" b="1" i="1" dirty="0">
                <a:solidFill>
                  <a:prstClr val="black"/>
                </a:solidFill>
                <a:latin typeface="Georgia" panose="02040502050405020303" pitchFamily="18" charset="0"/>
              </a:rPr>
              <a:t>for</a:t>
            </a:r>
            <a:r>
              <a:rPr lang="en-US" sz="2100" dirty="0">
                <a:solidFill>
                  <a:prstClr val="black"/>
                </a:solidFill>
                <a:latin typeface="Georgia" panose="02040502050405020303" pitchFamily="18" charset="0"/>
              </a:rPr>
              <a:t> God – He already knows what we have done (and what we need) before we ask </a:t>
            </a:r>
            <a:r>
              <a:rPr lang="en-US" sz="2100" i="1" dirty="0">
                <a:solidFill>
                  <a:prstClr val="black"/>
                </a:solidFill>
                <a:latin typeface="Georgia" panose="02040502050405020303" pitchFamily="18" charset="0"/>
              </a:rPr>
              <a:t>[cp Mt 6:8]</a:t>
            </a:r>
            <a:r>
              <a:rPr lang="en-US" sz="21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r>
              <a:rPr lang="en-US" sz="2100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Georgia" panose="02040502050405020303" pitchFamily="18" charset="0"/>
              </a:rPr>
              <a:t>Confession and prayer are for </a:t>
            </a:r>
            <a:r>
              <a:rPr lang="en-US" sz="2100" b="1" i="1" dirty="0">
                <a:solidFill>
                  <a:prstClr val="black"/>
                </a:solidFill>
                <a:latin typeface="Georgia" panose="02040502050405020303" pitchFamily="18" charset="0"/>
              </a:rPr>
              <a:t>OUR own good</a:t>
            </a:r>
            <a:r>
              <a:rPr lang="en-US" sz="2100" dirty="0">
                <a:solidFill>
                  <a:prstClr val="black"/>
                </a:solidFill>
                <a:latin typeface="Georgia" panose="02040502050405020303" pitchFamily="18" charset="0"/>
              </a:rPr>
              <a:t>!</a:t>
            </a:r>
            <a:endParaRPr lang="pt-BR" sz="21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3:9-11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“Then the LORD God called to Adam...‘Where are you?’” [v9]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Seeing that the man has hidden himself, God continues seeking fellowship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2CE323-1692-48BA-9C8D-F1309F6C590E}"/>
              </a:ext>
            </a:extLst>
          </p:cNvPr>
          <p:cNvSpPr txBox="1"/>
          <p:nvPr/>
        </p:nvSpPr>
        <p:spPr>
          <a:xfrm>
            <a:off x="487812" y="3533956"/>
            <a:ext cx="116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course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clearly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knows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answer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question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well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why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ask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</a:rPr>
              <a:t>?</a:t>
            </a:r>
            <a:endParaRPr lang="pt-BR" sz="24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664D5-0822-46A4-8E58-DDB31D472353}"/>
              </a:ext>
            </a:extLst>
          </p:cNvPr>
          <p:cNvSpPr txBox="1"/>
          <p:nvPr/>
        </p:nvSpPr>
        <p:spPr>
          <a:xfrm>
            <a:off x="216940" y="2284565"/>
            <a:ext cx="1197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“...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, ‛I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heard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Your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voice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in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garden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afraid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because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was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        </a:t>
            </a:r>
          </a:p>
          <a:p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 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naked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;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hid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myself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...” [v10]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5EEA1-281D-49FC-B753-E6C4963E4B87}"/>
              </a:ext>
            </a:extLst>
          </p:cNvPr>
          <p:cNvSpPr txBox="1"/>
          <p:nvPr/>
        </p:nvSpPr>
        <p:spPr>
          <a:xfrm>
            <a:off x="223568" y="31260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“...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Have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eaten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from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tree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which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I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commanded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2800" dirty="0">
                <a:solidFill>
                  <a:prstClr val="black"/>
                </a:solidFill>
                <a:latin typeface="Sylfaen" panose="010A0502050306030303" pitchFamily="18" charset="0"/>
              </a:rPr>
              <a:t>...?” [v11]</a:t>
            </a:r>
            <a:endParaRPr lang="en-US" sz="2400" dirty="0">
              <a:latin typeface="Sylfaen" panose="010A0502050306030303" pitchFamily="18" charset="0"/>
              <a:sym typeface="Wingdings" panose="05000000000000000000" pitchFamily="2" charset="2"/>
            </a:endParaRPr>
          </a:p>
        </p:txBody>
      </p:sp>
      <p:sp>
        <p:nvSpPr>
          <p:cNvPr id="18" name="CaixaDeTexto 15">
            <a:extLst>
              <a:ext uri="{FF2B5EF4-FFF2-40B4-BE49-F238E27FC236}">
                <a16:creationId xmlns:a16="http://schemas.microsoft.com/office/drawing/2014/main" id="{29568E77-39D8-4207-88BE-B62503E7527B}"/>
              </a:ext>
            </a:extLst>
          </p:cNvPr>
          <p:cNvSpPr txBox="1"/>
          <p:nvPr/>
        </p:nvSpPr>
        <p:spPr>
          <a:xfrm>
            <a:off x="3405810" y="3971109"/>
            <a:ext cx="830447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Confessing sin is a humbling act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puts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us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back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path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fellowship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with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do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not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admit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our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no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way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can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repent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therefore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no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way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can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be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forgiven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...</a:t>
            </a:r>
            <a:endParaRPr lang="pt-BR" sz="22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48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5">
            <a:extLst>
              <a:ext uri="{FF2B5EF4-FFF2-40B4-BE49-F238E27FC236}">
                <a16:creationId xmlns:a16="http://schemas.microsoft.com/office/drawing/2014/main" id="{6B11F445-9681-44C6-949C-998CEE9641D0}"/>
              </a:ext>
            </a:extLst>
          </p:cNvPr>
          <p:cNvSpPr txBox="1"/>
          <p:nvPr/>
        </p:nvSpPr>
        <p:spPr>
          <a:xfrm>
            <a:off x="3408082" y="4268893"/>
            <a:ext cx="6663569" cy="10618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100" dirty="0">
                <a:solidFill>
                  <a:prstClr val="black"/>
                </a:solidFill>
                <a:latin typeface="Georgia" panose="02040502050405020303" pitchFamily="18" charset="0"/>
              </a:rPr>
              <a:t>Adam placed the “I did wrong” at the end of his confession, justifying himself instead of accepting that he had truly done wrong</a:t>
            </a:r>
            <a:endParaRPr lang="pt-BR" sz="21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3:12-13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‛The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whom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be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with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me,            </a:t>
            </a:r>
          </a:p>
          <a:p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tree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I ate.” [v12]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357462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Did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really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confess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?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5" name="Estrela de 16 pontas 13">
            <a:extLst>
              <a:ext uri="{FF2B5EF4-FFF2-40B4-BE49-F238E27FC236}">
                <a16:creationId xmlns:a16="http://schemas.microsoft.com/office/drawing/2014/main" id="{A75FB3AE-4BBC-4DF1-8499-6AA55E23ADF8}"/>
              </a:ext>
            </a:extLst>
          </p:cNvPr>
          <p:cNvSpPr/>
          <p:nvPr/>
        </p:nvSpPr>
        <p:spPr>
          <a:xfrm rot="285339">
            <a:off x="7168965" y="1226964"/>
            <a:ext cx="4582256" cy="2107938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o! </a:t>
            </a:r>
            <a:r>
              <a:rPr lang="pt-BR" sz="2400" b="1" dirty="0">
                <a:solidFill>
                  <a:prstClr val="white"/>
                </a:solidFill>
                <a:latin typeface="Calibri"/>
              </a:rPr>
              <a:t>H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shifted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blame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7" name="CaixaDeTexto 15">
            <a:extLst>
              <a:ext uri="{FF2B5EF4-FFF2-40B4-BE49-F238E27FC236}">
                <a16:creationId xmlns:a16="http://schemas.microsoft.com/office/drawing/2014/main" id="{563314D7-D376-4779-9B57-542A5C4B6D3C}"/>
              </a:ext>
            </a:extLst>
          </p:cNvPr>
          <p:cNvSpPr txBox="1"/>
          <p:nvPr/>
        </p:nvSpPr>
        <p:spPr>
          <a:xfrm>
            <a:off x="569846" y="2857928"/>
            <a:ext cx="9501805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I'm sorry”; “I did wrong”; “I sinned” – that's the way a </a:t>
            </a:r>
            <a:r>
              <a:rPr lang="en-US" sz="2200" b="1" i="1" dirty="0">
                <a:solidFill>
                  <a:prstClr val="black"/>
                </a:solidFill>
                <a:latin typeface="Georgia" panose="02040502050405020303" pitchFamily="18" charset="0"/>
              </a:rPr>
              <a:t>humble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 confession begins. In a false 'confession', which is really just a transfer of blame to another person or to some circumstance (a </a:t>
            </a:r>
            <a:r>
              <a:rPr lang="en-US" sz="2200" b="1" i="1" dirty="0">
                <a:solidFill>
                  <a:prstClr val="black"/>
                </a:solidFill>
                <a:latin typeface="Georgia" panose="02040502050405020303" pitchFamily="18" charset="0"/>
              </a:rPr>
              <a:t>justification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), the </a:t>
            </a:r>
            <a:r>
              <a:rPr lang="en-US" sz="2200" i="1" dirty="0">
                <a:solidFill>
                  <a:prstClr val="black"/>
                </a:solidFill>
                <a:latin typeface="Georgia" panose="02040502050405020303" pitchFamily="18" charset="0"/>
              </a:rPr>
              <a:t>last words 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are: “…well, so then, because of all these other things, </a:t>
            </a:r>
            <a:r>
              <a:rPr lang="en-US" sz="2200" b="1" i="1" dirty="0">
                <a:solidFill>
                  <a:prstClr val="black"/>
                </a:solidFill>
                <a:latin typeface="Georgia" panose="02040502050405020303" pitchFamily="18" charset="0"/>
              </a:rPr>
              <a:t>I had to do it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…”</a:t>
            </a:r>
            <a:endParaRPr lang="pt-BR" sz="22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20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6" grpId="0"/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6">
            <a:extLst>
              <a:ext uri="{FF2B5EF4-FFF2-40B4-BE49-F238E27FC236}">
                <a16:creationId xmlns:a16="http://schemas.microsoft.com/office/drawing/2014/main" id="{A778AB67-EBBD-4F54-9CBF-FE5F21FE7477}"/>
              </a:ext>
            </a:extLst>
          </p:cNvPr>
          <p:cNvSpPr/>
          <p:nvPr/>
        </p:nvSpPr>
        <p:spPr>
          <a:xfrm>
            <a:off x="7111795" y="1445464"/>
            <a:ext cx="910392" cy="47715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3:12-13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‛The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whom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be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with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me,            </a:t>
            </a:r>
          </a:p>
          <a:p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tree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I ate.” [v12]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357462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Did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really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confess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?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8246C-4F70-4C38-84D8-1E0E3B35C415}"/>
              </a:ext>
            </a:extLst>
          </p:cNvPr>
          <p:cNvSpPr txBox="1"/>
          <p:nvPr/>
        </p:nvSpPr>
        <p:spPr>
          <a:xfrm>
            <a:off x="216940" y="2774902"/>
            <a:ext cx="729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Whom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did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Adam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blame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?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CaixaDeTexto 20">
            <a:extLst>
              <a:ext uri="{FF2B5EF4-FFF2-40B4-BE49-F238E27FC236}">
                <a16:creationId xmlns:a16="http://schemas.microsoft.com/office/drawing/2014/main" id="{03675F43-AB61-49E6-BDD0-E34D85F69F74}"/>
              </a:ext>
            </a:extLst>
          </p:cNvPr>
          <p:cNvSpPr txBox="1"/>
          <p:nvPr/>
        </p:nvSpPr>
        <p:spPr>
          <a:xfrm>
            <a:off x="519248" y="3211691"/>
            <a:ext cx="11455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</a:rPr>
              <a:t>-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Did you catch that?! He blamed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 was YOU who gave this woman to be with me!” </a:t>
            </a:r>
            <a:endParaRPr kumimoji="0" lang="pt-BR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325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6">
            <a:extLst>
              <a:ext uri="{FF2B5EF4-FFF2-40B4-BE49-F238E27FC236}">
                <a16:creationId xmlns:a16="http://schemas.microsoft.com/office/drawing/2014/main" id="{A778AB67-EBBD-4F54-9CBF-FE5F21FE7477}"/>
              </a:ext>
            </a:extLst>
          </p:cNvPr>
          <p:cNvSpPr/>
          <p:nvPr/>
        </p:nvSpPr>
        <p:spPr>
          <a:xfrm>
            <a:off x="7111795" y="1445464"/>
            <a:ext cx="910392" cy="47715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3:12-13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‛The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whom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be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with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me,            </a:t>
            </a:r>
          </a:p>
          <a:p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tree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I ate.” [v12]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8246C-4F70-4C38-84D8-1E0E3B35C415}"/>
              </a:ext>
            </a:extLst>
          </p:cNvPr>
          <p:cNvSpPr txBox="1"/>
          <p:nvPr/>
        </p:nvSpPr>
        <p:spPr>
          <a:xfrm>
            <a:off x="216940" y="2840560"/>
            <a:ext cx="729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Did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confess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?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CaixaDeTexto 20">
            <a:extLst>
              <a:ext uri="{FF2B5EF4-FFF2-40B4-BE49-F238E27FC236}">
                <a16:creationId xmlns:a16="http://schemas.microsoft.com/office/drawing/2014/main" id="{03675F43-AB61-49E6-BDD0-E34D85F69F74}"/>
              </a:ext>
            </a:extLst>
          </p:cNvPr>
          <p:cNvSpPr txBox="1"/>
          <p:nvPr/>
        </p:nvSpPr>
        <p:spPr>
          <a:xfrm>
            <a:off x="519248" y="3263703"/>
            <a:ext cx="1145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Eve,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like Adam before her, placed the “I ate” as a justification and not a confession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38E6D-D853-4EA7-A36F-9F24429748DB}"/>
              </a:ext>
            </a:extLst>
          </p:cNvPr>
          <p:cNvSpPr txBox="1"/>
          <p:nvPr/>
        </p:nvSpPr>
        <p:spPr>
          <a:xfrm>
            <a:off x="212039" y="235745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‛The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serpent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deceived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me,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I ate.” [v13]</a:t>
            </a:r>
            <a:endParaRPr lang="en-US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20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6">
            <a:extLst>
              <a:ext uri="{FF2B5EF4-FFF2-40B4-BE49-F238E27FC236}">
                <a16:creationId xmlns:a16="http://schemas.microsoft.com/office/drawing/2014/main" id="{A778AB67-EBBD-4F54-9CBF-FE5F21FE7477}"/>
              </a:ext>
            </a:extLst>
          </p:cNvPr>
          <p:cNvSpPr/>
          <p:nvPr/>
        </p:nvSpPr>
        <p:spPr>
          <a:xfrm>
            <a:off x="7111795" y="1445464"/>
            <a:ext cx="910392" cy="47715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3:12-13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‛The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whom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You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to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be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with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me,            </a:t>
            </a:r>
          </a:p>
          <a:p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gave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of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the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tree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I ate.” [v12]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8246C-4F70-4C38-84D8-1E0E3B35C415}"/>
              </a:ext>
            </a:extLst>
          </p:cNvPr>
          <p:cNvSpPr txBox="1"/>
          <p:nvPr/>
        </p:nvSpPr>
        <p:spPr>
          <a:xfrm>
            <a:off x="216940" y="2840560"/>
            <a:ext cx="729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Did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confess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?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CaixaDeTexto 20">
            <a:extLst>
              <a:ext uri="{FF2B5EF4-FFF2-40B4-BE49-F238E27FC236}">
                <a16:creationId xmlns:a16="http://schemas.microsoft.com/office/drawing/2014/main" id="{03675F43-AB61-49E6-BDD0-E34D85F69F74}"/>
              </a:ext>
            </a:extLst>
          </p:cNvPr>
          <p:cNvSpPr txBox="1"/>
          <p:nvPr/>
        </p:nvSpPr>
        <p:spPr>
          <a:xfrm>
            <a:off x="519248" y="3687776"/>
            <a:ext cx="1145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was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she more “noble” than Adam in passing the blame to the serpent?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38E6D-D853-4EA7-A36F-9F24429748DB}"/>
              </a:ext>
            </a:extLst>
          </p:cNvPr>
          <p:cNvSpPr txBox="1"/>
          <p:nvPr/>
        </p:nvSpPr>
        <p:spPr>
          <a:xfrm>
            <a:off x="212039" y="235745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woman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said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, ‛The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serpent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deceived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me, </a:t>
            </a:r>
            <a:r>
              <a:rPr lang="pt-BR" sz="3200" dirty="0" err="1">
                <a:solidFill>
                  <a:prstClr val="black"/>
                </a:solidFill>
                <a:latin typeface="Sylfaen" panose="010A0502050306030303" pitchFamily="18" charset="0"/>
              </a:rPr>
              <a:t>and</a:t>
            </a:r>
            <a:r>
              <a:rPr lang="pt-BR" sz="3200" dirty="0">
                <a:solidFill>
                  <a:prstClr val="black"/>
                </a:solidFill>
                <a:latin typeface="Sylfaen" panose="010A0502050306030303" pitchFamily="18" charset="0"/>
              </a:rPr>
              <a:t> I ate.” [v13]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EBBB7-65F0-47BA-A8ED-D80C00C521EA}"/>
              </a:ext>
            </a:extLst>
          </p:cNvPr>
          <p:cNvSpPr txBox="1"/>
          <p:nvPr/>
        </p:nvSpPr>
        <p:spPr>
          <a:xfrm>
            <a:off x="223568" y="3258000"/>
            <a:ext cx="729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</a:t>
            </a:r>
            <a:r>
              <a:rPr lang="pt-BR" sz="2800" b="1" i="1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Whom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did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Eve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blame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her</a:t>
            </a:r>
            <a:r>
              <a:rPr lang="pt-BR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?</a:t>
            </a:r>
            <a:endParaRPr lang="pt-BR" sz="2800" i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Retângulo de cantos arredondados 6">
            <a:extLst>
              <a:ext uri="{FF2B5EF4-FFF2-40B4-BE49-F238E27FC236}">
                <a16:creationId xmlns:a16="http://schemas.microsoft.com/office/drawing/2014/main" id="{E1BD7F8D-D68E-42BF-8C1D-D79029352634}"/>
              </a:ext>
            </a:extLst>
          </p:cNvPr>
          <p:cNvSpPr/>
          <p:nvPr/>
        </p:nvSpPr>
        <p:spPr>
          <a:xfrm>
            <a:off x="6108608" y="2833398"/>
            <a:ext cx="1962235" cy="75987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WHICH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CREATED!</a:t>
            </a:r>
          </a:p>
        </p:txBody>
      </p:sp>
      <p:sp>
        <p:nvSpPr>
          <p:cNvPr id="26" name="CaixaDeTexto 29">
            <a:extLst>
              <a:ext uri="{FF2B5EF4-FFF2-40B4-BE49-F238E27FC236}">
                <a16:creationId xmlns:a16="http://schemas.microsoft.com/office/drawing/2014/main" id="{B57ECB55-AD76-4057-AC68-BF327F9A1BA9}"/>
              </a:ext>
            </a:extLst>
          </p:cNvPr>
          <p:cNvSpPr txBox="1"/>
          <p:nvPr/>
        </p:nvSpPr>
        <p:spPr>
          <a:xfrm>
            <a:off x="4263075" y="406147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Did you catch that?!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 also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blamed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7" name="Seta: Dobrada 1">
            <a:extLst>
              <a:ext uri="{FF2B5EF4-FFF2-40B4-BE49-F238E27FC236}">
                <a16:creationId xmlns:a16="http://schemas.microsoft.com/office/drawing/2014/main" id="{C5DEDEAE-13F0-4D8B-A161-B7C75133FDA7}"/>
              </a:ext>
            </a:extLst>
          </p:cNvPr>
          <p:cNvSpPr/>
          <p:nvPr/>
        </p:nvSpPr>
        <p:spPr>
          <a:xfrm flipV="1">
            <a:off x="4956314" y="2840560"/>
            <a:ext cx="1347654" cy="591276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9" grpId="0" animBg="1"/>
      <p:bldP spid="2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26" name="CaixaDeTexto 12">
            <a:extLst>
              <a:ext uri="{FF2B5EF4-FFF2-40B4-BE49-F238E27FC236}">
                <a16:creationId xmlns:a16="http://schemas.microsoft.com/office/drawing/2014/main" id="{951F79E5-B3EC-441A-83E2-39B1EE0CA77A}"/>
              </a:ext>
            </a:extLst>
          </p:cNvPr>
          <p:cNvSpPr txBox="1"/>
          <p:nvPr/>
        </p:nvSpPr>
        <p:spPr>
          <a:xfrm>
            <a:off x="2545896" y="100372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decree</a:t>
            </a:r>
            <a:endParaRPr kumimoji="0" lang="pt-BR" sz="24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7" name="Imagem 13">
            <a:extLst>
              <a:ext uri="{FF2B5EF4-FFF2-40B4-BE49-F238E27FC236}">
                <a16:creationId xmlns:a16="http://schemas.microsoft.com/office/drawing/2014/main" id="{F0817F58-476B-41B0-AC7C-5CED7A5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3" y="1465389"/>
            <a:ext cx="1782552" cy="133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CaixaDeTexto 21">
            <a:extLst>
              <a:ext uri="{FF2B5EF4-FFF2-40B4-BE49-F238E27FC236}">
                <a16:creationId xmlns:a16="http://schemas.microsoft.com/office/drawing/2014/main" id="{5D4A5872-C653-465D-A9DB-BB57FD1CC67F}"/>
              </a:ext>
            </a:extLst>
          </p:cNvPr>
          <p:cNvSpPr txBox="1"/>
          <p:nvPr/>
        </p:nvSpPr>
        <p:spPr>
          <a:xfrm>
            <a:off x="2254356" y="159634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Sovereign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over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whole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2" name="CaixaDeTexto 24">
            <a:extLst>
              <a:ext uri="{FF2B5EF4-FFF2-40B4-BE49-F238E27FC236}">
                <a16:creationId xmlns:a16="http://schemas.microsoft.com/office/drawing/2014/main" id="{63B9C5DF-89D5-4876-BFA6-9DD0275371AA}"/>
              </a:ext>
            </a:extLst>
          </p:cNvPr>
          <p:cNvSpPr txBox="1"/>
          <p:nvPr/>
        </p:nvSpPr>
        <p:spPr>
          <a:xfrm>
            <a:off x="3752803" y="289973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dominion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over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animals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4" name="Imagem 13">
            <a:extLst>
              <a:ext uri="{FF2B5EF4-FFF2-40B4-BE49-F238E27FC236}">
                <a16:creationId xmlns:a16="http://schemas.microsoft.com/office/drawing/2014/main" id="{8621761E-A9EF-4E7F-8F01-59D350F6F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22" y="2850241"/>
            <a:ext cx="898557" cy="133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Imagem 25">
            <a:extLst>
              <a:ext uri="{FF2B5EF4-FFF2-40B4-BE49-F238E27FC236}">
                <a16:creationId xmlns:a16="http://schemas.microsoft.com/office/drawing/2014/main" id="{3B01995E-CA9E-4904-82F2-B8CF881C8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4" y="4139933"/>
            <a:ext cx="1123886" cy="1220510"/>
          </a:xfrm>
          <a:prstGeom prst="rect">
            <a:avLst/>
          </a:prstGeom>
        </p:spPr>
      </p:pic>
      <p:sp>
        <p:nvSpPr>
          <p:cNvPr id="46" name="CaixaDeTexto 27">
            <a:extLst>
              <a:ext uri="{FF2B5EF4-FFF2-40B4-BE49-F238E27FC236}">
                <a16:creationId xmlns:a16="http://schemas.microsoft.com/office/drawing/2014/main" id="{D5C6D5AB-DDC8-41B3-914E-AB85F0CDD10D}"/>
              </a:ext>
            </a:extLst>
          </p:cNvPr>
          <p:cNvSpPr txBox="1"/>
          <p:nvPr/>
        </p:nvSpPr>
        <p:spPr>
          <a:xfrm>
            <a:off x="2377612" y="430459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comparable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helper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BBF2531A-0163-44CC-ADD4-4EA06A1E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435" y="5195412"/>
            <a:ext cx="1731600" cy="17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ixaDeTexto 30">
            <a:extLst>
              <a:ext uri="{FF2B5EF4-FFF2-40B4-BE49-F238E27FC236}">
                <a16:creationId xmlns:a16="http://schemas.microsoft.com/office/drawing/2014/main" id="{A4E6CC13-3FB6-4960-98AE-5C73F217B7DB}"/>
              </a:ext>
            </a:extLst>
          </p:cNvPr>
          <p:cNvSpPr txBox="1"/>
          <p:nvPr/>
        </p:nvSpPr>
        <p:spPr>
          <a:xfrm>
            <a:off x="4109944" y="5583492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creature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serve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9" name="CaixaDeTexto 31">
            <a:extLst>
              <a:ext uri="{FF2B5EF4-FFF2-40B4-BE49-F238E27FC236}">
                <a16:creationId xmlns:a16="http://schemas.microsoft.com/office/drawing/2014/main" id="{3608AD87-A421-4402-9885-A0E545CBF841}"/>
              </a:ext>
            </a:extLst>
          </p:cNvPr>
          <p:cNvSpPr txBox="1"/>
          <p:nvPr/>
        </p:nvSpPr>
        <p:spPr>
          <a:xfrm>
            <a:off x="6274040" y="100996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endParaRPr kumimoji="0" lang="pt-BR" sz="24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4FAC3481-F667-4EAF-AA91-ADD8893F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0360" y="1349530"/>
            <a:ext cx="1804358" cy="18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ixaDeTexto 33">
            <a:extLst>
              <a:ext uri="{FF2B5EF4-FFF2-40B4-BE49-F238E27FC236}">
                <a16:creationId xmlns:a16="http://schemas.microsoft.com/office/drawing/2014/main" id="{E34B4B80-E205-43DE-B8E0-09F22CCCDBD4}"/>
              </a:ext>
            </a:extLst>
          </p:cNvPr>
          <p:cNvSpPr txBox="1"/>
          <p:nvPr/>
        </p:nvSpPr>
        <p:spPr>
          <a:xfrm>
            <a:off x="8650951" y="1589025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new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2" name="Imagem 34">
            <a:extLst>
              <a:ext uri="{FF2B5EF4-FFF2-40B4-BE49-F238E27FC236}">
                <a16:creationId xmlns:a16="http://schemas.microsoft.com/office/drawing/2014/main" id="{DE7E4BDA-C45F-4902-9007-772D7111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31" y="2875928"/>
            <a:ext cx="1123886" cy="1220510"/>
          </a:xfrm>
          <a:prstGeom prst="rect">
            <a:avLst/>
          </a:prstGeom>
        </p:spPr>
      </p:pic>
      <p:sp>
        <p:nvSpPr>
          <p:cNvPr id="53" name="CaixaDeTexto 35">
            <a:extLst>
              <a:ext uri="{FF2B5EF4-FFF2-40B4-BE49-F238E27FC236}">
                <a16:creationId xmlns:a16="http://schemas.microsoft.com/office/drawing/2014/main" id="{213D4B0B-1D6B-405C-B4B9-0FC42AA68EF7}"/>
              </a:ext>
            </a:extLst>
          </p:cNvPr>
          <p:cNvSpPr txBox="1"/>
          <p:nvPr/>
        </p:nvSpPr>
        <p:spPr>
          <a:xfrm>
            <a:off x="6836776" y="2962944"/>
            <a:ext cx="279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instead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‘help’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forbidden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4" name="Imagem 26">
            <a:extLst>
              <a:ext uri="{FF2B5EF4-FFF2-40B4-BE49-F238E27FC236}">
                <a16:creationId xmlns:a16="http://schemas.microsoft.com/office/drawing/2014/main" id="{A6EFFE91-A4A4-473E-BDFB-6EF7C76CE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3" y="4093836"/>
            <a:ext cx="898557" cy="1336697"/>
          </a:xfrm>
          <a:prstGeom prst="rect">
            <a:avLst/>
          </a:prstGeom>
        </p:spPr>
      </p:pic>
      <p:sp>
        <p:nvSpPr>
          <p:cNvPr id="55" name="CaixaDeTexto 37">
            <a:extLst>
              <a:ext uri="{FF2B5EF4-FFF2-40B4-BE49-F238E27FC236}">
                <a16:creationId xmlns:a16="http://schemas.microsoft.com/office/drawing/2014/main" id="{1A179596-1DB8-44D5-910F-68DC76705B9F}"/>
              </a:ext>
            </a:extLst>
          </p:cNvPr>
          <p:cNvSpPr txBox="1"/>
          <p:nvPr/>
        </p:nvSpPr>
        <p:spPr>
          <a:xfrm>
            <a:off x="7476931" y="4204315"/>
            <a:ext cx="25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knowing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God’s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decides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disobey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6" name="Imagem 38">
            <a:extLst>
              <a:ext uri="{FF2B5EF4-FFF2-40B4-BE49-F238E27FC236}">
                <a16:creationId xmlns:a16="http://schemas.microsoft.com/office/drawing/2014/main" id="{FF4F0753-A59A-4648-AA64-75CB69952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42" y="5430533"/>
            <a:ext cx="1899766" cy="131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CaixaDeTexto 42">
            <a:extLst>
              <a:ext uri="{FF2B5EF4-FFF2-40B4-BE49-F238E27FC236}">
                <a16:creationId xmlns:a16="http://schemas.microsoft.com/office/drawing/2014/main" id="{42AE1209-1D50-4C70-A157-EAA8DB954DCC}"/>
              </a:ext>
            </a:extLst>
          </p:cNvPr>
          <p:cNvSpPr txBox="1"/>
          <p:nvPr/>
        </p:nvSpPr>
        <p:spPr>
          <a:xfrm>
            <a:off x="6541707" y="5513240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despised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err="1">
                <a:solidFill>
                  <a:srgbClr val="FFFF00"/>
                </a:solidFill>
                <a:latin typeface="Georgia" panose="02040502050405020303" pitchFamily="18" charset="0"/>
              </a:rPr>
              <a:t>b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lamed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63C7A-E164-4231-934F-11F7FCEFE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1841154"/>
            <a:ext cx="3236389" cy="4365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BFAC4-5E60-46A3-B211-99E1DE90FA83}"/>
              </a:ext>
            </a:extLst>
          </p:cNvPr>
          <p:cNvSpPr txBox="1"/>
          <p:nvPr/>
        </p:nvSpPr>
        <p:spPr>
          <a:xfrm>
            <a:off x="548111" y="2765966"/>
            <a:ext cx="1973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Sin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completely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inverts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order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decreed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at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creation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187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2" grpId="0"/>
      <p:bldP spid="46" grpId="0"/>
      <p:bldP spid="48" grpId="0"/>
      <p:bldP spid="49" grpId="0"/>
      <p:bldP spid="51" grpId="0"/>
      <p:bldP spid="53" grpId="0"/>
      <p:bldP spid="55" grpId="0"/>
      <p:bldP spid="57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26" name="CaixaDeTexto 12">
            <a:extLst>
              <a:ext uri="{FF2B5EF4-FFF2-40B4-BE49-F238E27FC236}">
                <a16:creationId xmlns:a16="http://schemas.microsoft.com/office/drawing/2014/main" id="{951F79E5-B3EC-441A-83E2-39B1EE0CA77A}"/>
              </a:ext>
            </a:extLst>
          </p:cNvPr>
          <p:cNvSpPr txBox="1"/>
          <p:nvPr/>
        </p:nvSpPr>
        <p:spPr>
          <a:xfrm>
            <a:off x="2545896" y="100372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decree</a:t>
            </a:r>
            <a:endParaRPr kumimoji="0" lang="pt-BR" sz="24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7" name="Imagem 13">
            <a:extLst>
              <a:ext uri="{FF2B5EF4-FFF2-40B4-BE49-F238E27FC236}">
                <a16:creationId xmlns:a16="http://schemas.microsoft.com/office/drawing/2014/main" id="{F0817F58-476B-41B0-AC7C-5CED7A5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3" y="1465389"/>
            <a:ext cx="1782552" cy="133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CaixaDeTexto 21">
            <a:extLst>
              <a:ext uri="{FF2B5EF4-FFF2-40B4-BE49-F238E27FC236}">
                <a16:creationId xmlns:a16="http://schemas.microsoft.com/office/drawing/2014/main" id="{5D4A5872-C653-465D-A9DB-BB57FD1CC67F}"/>
              </a:ext>
            </a:extLst>
          </p:cNvPr>
          <p:cNvSpPr txBox="1"/>
          <p:nvPr/>
        </p:nvSpPr>
        <p:spPr>
          <a:xfrm>
            <a:off x="2254356" y="159634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Sovereign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over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whole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2" name="CaixaDeTexto 24">
            <a:extLst>
              <a:ext uri="{FF2B5EF4-FFF2-40B4-BE49-F238E27FC236}">
                <a16:creationId xmlns:a16="http://schemas.microsoft.com/office/drawing/2014/main" id="{63B9C5DF-89D5-4876-BFA6-9DD0275371AA}"/>
              </a:ext>
            </a:extLst>
          </p:cNvPr>
          <p:cNvSpPr txBox="1"/>
          <p:nvPr/>
        </p:nvSpPr>
        <p:spPr>
          <a:xfrm>
            <a:off x="3752803" y="289973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dominion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over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animals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4" name="Imagem 13">
            <a:extLst>
              <a:ext uri="{FF2B5EF4-FFF2-40B4-BE49-F238E27FC236}">
                <a16:creationId xmlns:a16="http://schemas.microsoft.com/office/drawing/2014/main" id="{8621761E-A9EF-4E7F-8F01-59D350F6F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22" y="2850241"/>
            <a:ext cx="898557" cy="133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Imagem 25">
            <a:extLst>
              <a:ext uri="{FF2B5EF4-FFF2-40B4-BE49-F238E27FC236}">
                <a16:creationId xmlns:a16="http://schemas.microsoft.com/office/drawing/2014/main" id="{3B01995E-CA9E-4904-82F2-B8CF881C8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4" y="4139933"/>
            <a:ext cx="1123886" cy="1220510"/>
          </a:xfrm>
          <a:prstGeom prst="rect">
            <a:avLst/>
          </a:prstGeom>
        </p:spPr>
      </p:pic>
      <p:sp>
        <p:nvSpPr>
          <p:cNvPr id="46" name="CaixaDeTexto 27">
            <a:extLst>
              <a:ext uri="{FF2B5EF4-FFF2-40B4-BE49-F238E27FC236}">
                <a16:creationId xmlns:a16="http://schemas.microsoft.com/office/drawing/2014/main" id="{D5C6D5AB-DDC8-41B3-914E-AB85F0CDD10D}"/>
              </a:ext>
            </a:extLst>
          </p:cNvPr>
          <p:cNvSpPr txBox="1"/>
          <p:nvPr/>
        </p:nvSpPr>
        <p:spPr>
          <a:xfrm>
            <a:off x="2377612" y="430459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comparable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helper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BBF2531A-0163-44CC-ADD4-4EA06A1E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435" y="5195412"/>
            <a:ext cx="1731600" cy="17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ixaDeTexto 30">
            <a:extLst>
              <a:ext uri="{FF2B5EF4-FFF2-40B4-BE49-F238E27FC236}">
                <a16:creationId xmlns:a16="http://schemas.microsoft.com/office/drawing/2014/main" id="{A4E6CC13-3FB6-4960-98AE-5C73F217B7DB}"/>
              </a:ext>
            </a:extLst>
          </p:cNvPr>
          <p:cNvSpPr txBox="1"/>
          <p:nvPr/>
        </p:nvSpPr>
        <p:spPr>
          <a:xfrm>
            <a:off x="4109944" y="5583492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creature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made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serve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9" name="CaixaDeTexto 31">
            <a:extLst>
              <a:ext uri="{FF2B5EF4-FFF2-40B4-BE49-F238E27FC236}">
                <a16:creationId xmlns:a16="http://schemas.microsoft.com/office/drawing/2014/main" id="{3608AD87-A421-4402-9885-A0E545CBF841}"/>
              </a:ext>
            </a:extLst>
          </p:cNvPr>
          <p:cNvSpPr txBox="1"/>
          <p:nvPr/>
        </p:nvSpPr>
        <p:spPr>
          <a:xfrm>
            <a:off x="6274040" y="100996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2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sin</a:t>
            </a:r>
            <a:endParaRPr kumimoji="0" lang="pt-BR" sz="24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4FAC3481-F667-4EAF-AA91-ADD8893F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0360" y="1349530"/>
            <a:ext cx="1804358" cy="18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ixaDeTexto 33">
            <a:extLst>
              <a:ext uri="{FF2B5EF4-FFF2-40B4-BE49-F238E27FC236}">
                <a16:creationId xmlns:a16="http://schemas.microsoft.com/office/drawing/2014/main" id="{E34B4B80-E205-43DE-B8E0-09F22CCCDBD4}"/>
              </a:ext>
            </a:extLst>
          </p:cNvPr>
          <p:cNvSpPr txBox="1"/>
          <p:nvPr/>
        </p:nvSpPr>
        <p:spPr>
          <a:xfrm>
            <a:off x="8650951" y="1589025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“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serpent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 new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word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2" name="Imagem 34">
            <a:extLst>
              <a:ext uri="{FF2B5EF4-FFF2-40B4-BE49-F238E27FC236}">
                <a16:creationId xmlns:a16="http://schemas.microsoft.com/office/drawing/2014/main" id="{DE7E4BDA-C45F-4902-9007-772D7111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31" y="2875928"/>
            <a:ext cx="1123886" cy="1220510"/>
          </a:xfrm>
          <a:prstGeom prst="rect">
            <a:avLst/>
          </a:prstGeom>
        </p:spPr>
      </p:pic>
      <p:sp>
        <p:nvSpPr>
          <p:cNvPr id="53" name="CaixaDeTexto 35">
            <a:extLst>
              <a:ext uri="{FF2B5EF4-FFF2-40B4-BE49-F238E27FC236}">
                <a16:creationId xmlns:a16="http://schemas.microsoft.com/office/drawing/2014/main" id="{213D4B0B-1D6B-405C-B4B9-0FC42AA68EF7}"/>
              </a:ext>
            </a:extLst>
          </p:cNvPr>
          <p:cNvSpPr txBox="1"/>
          <p:nvPr/>
        </p:nvSpPr>
        <p:spPr>
          <a:xfrm>
            <a:off x="6836776" y="2962944"/>
            <a:ext cx="279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instead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‘help’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gives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forbidden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fruit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4" name="Imagem 26">
            <a:extLst>
              <a:ext uri="{FF2B5EF4-FFF2-40B4-BE49-F238E27FC236}">
                <a16:creationId xmlns:a16="http://schemas.microsoft.com/office/drawing/2014/main" id="{A6EFFE91-A4A4-473E-BDFB-6EF7C76CE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3" y="4093836"/>
            <a:ext cx="898557" cy="1336697"/>
          </a:xfrm>
          <a:prstGeom prst="rect">
            <a:avLst/>
          </a:prstGeom>
        </p:spPr>
      </p:pic>
      <p:sp>
        <p:nvSpPr>
          <p:cNvPr id="55" name="CaixaDeTexto 37">
            <a:extLst>
              <a:ext uri="{FF2B5EF4-FFF2-40B4-BE49-F238E27FC236}">
                <a16:creationId xmlns:a16="http://schemas.microsoft.com/office/drawing/2014/main" id="{1A179596-1DB8-44D5-910F-68DC76705B9F}"/>
              </a:ext>
            </a:extLst>
          </p:cNvPr>
          <p:cNvSpPr txBox="1"/>
          <p:nvPr/>
        </p:nvSpPr>
        <p:spPr>
          <a:xfrm>
            <a:off x="7476931" y="4204315"/>
            <a:ext cx="25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knowing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God’s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orders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decides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disobey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Him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6" name="Imagem 38">
            <a:extLst>
              <a:ext uri="{FF2B5EF4-FFF2-40B4-BE49-F238E27FC236}">
                <a16:creationId xmlns:a16="http://schemas.microsoft.com/office/drawing/2014/main" id="{FF4F0753-A59A-4648-AA64-75CB69952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42" y="5430533"/>
            <a:ext cx="1899766" cy="131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CaixaDeTexto 42">
            <a:extLst>
              <a:ext uri="{FF2B5EF4-FFF2-40B4-BE49-F238E27FC236}">
                <a16:creationId xmlns:a16="http://schemas.microsoft.com/office/drawing/2014/main" id="{42AE1209-1D50-4C70-A157-EAA8DB954DCC}"/>
              </a:ext>
            </a:extLst>
          </p:cNvPr>
          <p:cNvSpPr txBox="1"/>
          <p:nvPr/>
        </p:nvSpPr>
        <p:spPr>
          <a:xfrm>
            <a:off x="6541707" y="5513240"/>
            <a:ext cx="226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Creator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despised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err="1">
                <a:solidFill>
                  <a:srgbClr val="FFFF00"/>
                </a:solidFill>
                <a:latin typeface="Georgia" panose="02040502050405020303" pitchFamily="18" charset="0"/>
              </a:rPr>
              <a:t>b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lamed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63C7A-E164-4231-934F-11F7FCEFE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1841154"/>
            <a:ext cx="3236389" cy="4365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BFAC4-5E60-46A3-B211-99E1DE90FA83}"/>
              </a:ext>
            </a:extLst>
          </p:cNvPr>
          <p:cNvSpPr txBox="1"/>
          <p:nvPr/>
        </p:nvSpPr>
        <p:spPr>
          <a:xfrm>
            <a:off x="548111" y="2765966"/>
            <a:ext cx="1973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Sin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completely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inverts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order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decreed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at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creation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58" name="Estrela de 16 pontas 29">
            <a:extLst>
              <a:ext uri="{FF2B5EF4-FFF2-40B4-BE49-F238E27FC236}">
                <a16:creationId xmlns:a16="http://schemas.microsoft.com/office/drawing/2014/main" id="{B9CFEF85-DD70-4FBE-9DD1-3DBAA6B38A9E}"/>
              </a:ext>
            </a:extLst>
          </p:cNvPr>
          <p:cNvSpPr/>
          <p:nvPr/>
        </p:nvSpPr>
        <p:spPr>
          <a:xfrm rot="21313608">
            <a:off x="827400" y="1545688"/>
            <a:ext cx="7264666" cy="3951263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The correction that comes from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God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aims</a:t>
            </a:r>
            <a:endParaRPr lang="pt-BR" sz="22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to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restore the </a:t>
            </a:r>
            <a:r>
              <a:rPr lang="pt-BR" sz="22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spiritu</a:t>
            </a:r>
            <a:r>
              <a:rPr kumimoji="0" lang="pt-BR" sz="2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al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order that He decreed </a:t>
            </a:r>
            <a:r>
              <a:rPr lang="pt-BR" sz="2200" b="1" dirty="0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the beginning</a:t>
            </a:r>
            <a:r>
              <a:rPr lang="pt-BR" sz="2200" b="1" dirty="0">
                <a:solidFill>
                  <a:prstClr val="black"/>
                </a:solidFill>
                <a:latin typeface="Georgia" panose="02040502050405020303" pitchFamily="18" charset="0"/>
              </a:rPr>
              <a:t>, in place of the “natural” order resulting from disobedience...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77D671-5D9A-4446-8D91-4FA180179798}"/>
              </a:ext>
            </a:extLst>
          </p:cNvPr>
          <p:cNvSpPr/>
          <p:nvPr/>
        </p:nvSpPr>
        <p:spPr>
          <a:xfrm>
            <a:off x="6128670" y="3704113"/>
            <a:ext cx="6006562" cy="30405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Where are </a:t>
            </a:r>
            <a:r>
              <a:rPr lang="en-US" sz="3600" b="1" i="1" u="sng" dirty="0">
                <a:latin typeface="Georgia" panose="02040502050405020303" pitchFamily="18" charset="0"/>
              </a:rPr>
              <a:t>YOU</a:t>
            </a:r>
            <a:r>
              <a:rPr lang="en-US" sz="3600" b="1" dirty="0">
                <a:latin typeface="Georgia" panose="02040502050405020303" pitchFamily="18" charset="0"/>
              </a:rPr>
              <a:t>?</a:t>
            </a:r>
          </a:p>
          <a:p>
            <a:pPr algn="ctr"/>
            <a:endParaRPr lang="en-US" sz="1000" b="1" dirty="0"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latin typeface="Georgia" panose="02040502050405020303" pitchFamily="18" charset="0"/>
              </a:rPr>
              <a:t>Have you hidden yourself?</a:t>
            </a:r>
          </a:p>
          <a:p>
            <a:pPr algn="ctr"/>
            <a:r>
              <a:rPr lang="en-US" sz="2800" b="1" dirty="0">
                <a:latin typeface="Georgia" panose="02040502050405020303" pitchFamily="18" charset="0"/>
              </a:rPr>
              <a:t>Do you feel exposed, afraid?</a:t>
            </a:r>
          </a:p>
          <a:p>
            <a:pPr algn="ctr"/>
            <a:endParaRPr lang="en-US" sz="800" b="1" dirty="0"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latin typeface="Georgia" panose="02040502050405020303" pitchFamily="18" charset="0"/>
              </a:rPr>
              <a:t>He is </a:t>
            </a:r>
            <a:r>
              <a:rPr lang="en-US" sz="2800" b="1" i="1" dirty="0">
                <a:latin typeface="Georgia" panose="02040502050405020303" pitchFamily="18" charset="0"/>
              </a:rPr>
              <a:t>seeking</a:t>
            </a:r>
            <a:r>
              <a:rPr lang="en-US" sz="2800" b="1" dirty="0">
                <a:latin typeface="Georgia" panose="02040502050405020303" pitchFamily="18" charset="0"/>
              </a:rPr>
              <a:t> for you;</a:t>
            </a:r>
          </a:p>
          <a:p>
            <a:pPr algn="ctr"/>
            <a:r>
              <a:rPr lang="en-US" sz="2800" b="1" dirty="0">
                <a:latin typeface="Georgia" panose="02040502050405020303" pitchFamily="18" charset="0"/>
              </a:rPr>
              <a:t>would you come to Him?</a:t>
            </a:r>
          </a:p>
          <a:p>
            <a:pPr algn="ctr"/>
            <a:endParaRPr lang="en-US" sz="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93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“Now the serpent was more cunning than any beast...” [v1]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serpent: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23080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A created being,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creature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(not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eternal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, though around since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just after </a:t>
            </a:r>
            <a:r>
              <a:rPr lang="en-US" sz="1200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the beginning)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BA46D-D2EF-4379-B9C4-A15B6971FD84}"/>
              </a:ext>
            </a:extLst>
          </p:cNvPr>
          <p:cNvSpPr txBox="1"/>
          <p:nvPr/>
        </p:nvSpPr>
        <p:spPr>
          <a:xfrm>
            <a:off x="450328" y="2692447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Before sin, different from the creature we know as a snake now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2CEEC7-E8AC-46C7-935B-607CD14E8375}"/>
              </a:ext>
            </a:extLst>
          </p:cNvPr>
          <p:cNvSpPr txBox="1"/>
          <p:nvPr/>
        </p:nvSpPr>
        <p:spPr>
          <a:xfrm>
            <a:off x="443704" y="30701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Uses </a:t>
            </a: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intelligence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to postulate a very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cunning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question: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29" name="CaixaDeTexto 20">
            <a:extLst>
              <a:ext uri="{FF2B5EF4-FFF2-40B4-BE49-F238E27FC236}">
                <a16:creationId xmlns:a16="http://schemas.microsoft.com/office/drawing/2014/main" id="{08D77C12-A39B-4343-9D01-896B610D80F3}"/>
              </a:ext>
            </a:extLst>
          </p:cNvPr>
          <p:cNvSpPr txBox="1"/>
          <p:nvPr/>
        </p:nvSpPr>
        <p:spPr>
          <a:xfrm>
            <a:off x="3329794" y="3437193"/>
            <a:ext cx="428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ylfaen" panose="010A0502050306030303" pitchFamily="18" charset="0"/>
              </a:rPr>
              <a:t>“</a:t>
            </a:r>
            <a:r>
              <a:rPr lang="pt-BR" sz="2400" dirty="0" err="1">
                <a:latin typeface="Sylfaen" panose="010A0502050306030303" pitchFamily="18" charset="0"/>
              </a:rPr>
              <a:t>Has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God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indeed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said</a:t>
            </a:r>
            <a:r>
              <a:rPr lang="pt-BR" sz="2400" dirty="0">
                <a:latin typeface="Sylfaen" panose="010A0502050306030303" pitchFamily="18" charset="0"/>
              </a:rPr>
              <a:t>...?” [v1] </a:t>
            </a:r>
          </a:p>
        </p:txBody>
      </p:sp>
    </p:spTree>
    <p:extLst>
      <p:ext uri="{BB962C8B-B14F-4D97-AF65-F5344CB8AC3E}">
        <p14:creationId xmlns:p14="http://schemas.microsoft.com/office/powerpoint/2010/main" val="38800735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Sin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3</a:t>
            </a:r>
            <a:endParaRPr lang="en-US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8A24A-69B5-4AB7-B9C0-CDC4A0975E7D}"/>
              </a:ext>
            </a:extLst>
          </p:cNvPr>
          <p:cNvSpPr txBox="1"/>
          <p:nvPr/>
        </p:nvSpPr>
        <p:spPr>
          <a:xfrm>
            <a:off x="-2878" y="847894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“Has God </a:t>
            </a:r>
            <a:r>
              <a:rPr lang="en-US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indeed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 said?”</a:t>
            </a: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id="{96EAC46E-149A-4270-B592-FF7C93F5A424}"/>
              </a:ext>
            </a:extLst>
          </p:cNvPr>
          <p:cNvSpPr txBox="1"/>
          <p:nvPr/>
        </p:nvSpPr>
        <p:spPr>
          <a:xfrm>
            <a:off x="332790" y="1749035"/>
            <a:ext cx="1168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Divine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Nature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very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good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cp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Gn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1:4, 10, 12, 18, 21, 25, 31; </a:t>
            </a:r>
            <a:r>
              <a:rPr lang="pt-BR" sz="20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Titus</a:t>
            </a:r>
            <a:r>
              <a:rPr lang="pt-BR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 1:2; James 1:17]</a:t>
            </a:r>
            <a:endParaRPr lang="pt-BR" sz="2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aixaDeTexto 8">
            <a:extLst>
              <a:ext uri="{FF2B5EF4-FFF2-40B4-BE49-F238E27FC236}">
                <a16:creationId xmlns:a16="http://schemas.microsoft.com/office/drawing/2014/main" id="{EE67356A-A0C8-48C9-8F01-39095901943A}"/>
              </a:ext>
            </a:extLst>
          </p:cNvPr>
          <p:cNvSpPr txBox="1"/>
          <p:nvPr/>
        </p:nvSpPr>
        <p:spPr>
          <a:xfrm>
            <a:off x="319536" y="135793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tactic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seeks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raise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doubts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about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God's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goodness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3" name="CaixaDeTexto 7">
            <a:extLst>
              <a:ext uri="{FF2B5EF4-FFF2-40B4-BE49-F238E27FC236}">
                <a16:creationId xmlns:a16="http://schemas.microsoft.com/office/drawing/2014/main" id="{98B4ED04-9FD4-490A-86B3-B0160C132F26}"/>
              </a:ext>
            </a:extLst>
          </p:cNvPr>
          <p:cNvSpPr txBox="1"/>
          <p:nvPr/>
        </p:nvSpPr>
        <p:spPr>
          <a:xfrm>
            <a:off x="339520" y="213285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Even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world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tempted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believe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!</a:t>
            </a:r>
          </a:p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  For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Example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 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indeed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said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...”</a:t>
            </a:r>
          </a:p>
        </p:txBody>
      </p:sp>
      <p:sp>
        <p:nvSpPr>
          <p:cNvPr id="24" name="CaixaDeTexto 17">
            <a:extLst>
              <a:ext uri="{FF2B5EF4-FFF2-40B4-BE49-F238E27FC236}">
                <a16:creationId xmlns:a16="http://schemas.microsoft.com/office/drawing/2014/main" id="{11EA5753-0A58-43BD-8642-7FA81FE879D5}"/>
              </a:ext>
            </a:extLst>
          </p:cNvPr>
          <p:cNvSpPr txBox="1"/>
          <p:nvPr/>
        </p:nvSpPr>
        <p:spPr>
          <a:xfrm>
            <a:off x="662384" y="2886035"/>
            <a:ext cx="1121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world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created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six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days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 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[a “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scientific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”, 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unbelieving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 look 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at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 Genesis 1]</a:t>
            </a:r>
          </a:p>
        </p:txBody>
      </p:sp>
      <p:sp>
        <p:nvSpPr>
          <p:cNvPr id="26" name="CaixaDeTexto 11">
            <a:extLst>
              <a:ext uri="{FF2B5EF4-FFF2-40B4-BE49-F238E27FC236}">
                <a16:creationId xmlns:a16="http://schemas.microsoft.com/office/drawing/2014/main" id="{E20C912A-587C-4A60-BB3B-6F92F14FAF7F}"/>
              </a:ext>
            </a:extLst>
          </p:cNvPr>
          <p:cNvSpPr txBox="1"/>
          <p:nvPr/>
        </p:nvSpPr>
        <p:spPr>
          <a:xfrm>
            <a:off x="662383" y="3268685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woman's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only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leader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 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distorting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despising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Gn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 2:18-25]</a:t>
            </a:r>
          </a:p>
        </p:txBody>
      </p:sp>
      <p:sp>
        <p:nvSpPr>
          <p:cNvPr id="27" name="CaixaDeTexto 18">
            <a:extLst>
              <a:ext uri="{FF2B5EF4-FFF2-40B4-BE49-F238E27FC236}">
                <a16:creationId xmlns:a16="http://schemas.microsoft.com/office/drawing/2014/main" id="{36B9404F-3FE1-43C8-A5E0-72D117C4C5AA}"/>
              </a:ext>
            </a:extLst>
          </p:cNvPr>
          <p:cNvSpPr txBox="1"/>
          <p:nvPr/>
        </p:nvSpPr>
        <p:spPr>
          <a:xfrm>
            <a:off x="662379" y="3664993"/>
            <a:ext cx="1121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marriage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between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 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[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despising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1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Gen</a:t>
            </a:r>
            <a:r>
              <a:rPr lang="pt-BR" sz="2100" i="1" dirty="0">
                <a:solidFill>
                  <a:srgbClr val="FFFF00"/>
                </a:solidFill>
                <a:latin typeface="Georgia" panose="02040502050405020303" pitchFamily="18" charset="0"/>
              </a:rPr>
              <a:t> 2:22-25]</a:t>
            </a:r>
          </a:p>
        </p:txBody>
      </p:sp>
      <p:sp>
        <p:nvSpPr>
          <p:cNvPr id="28" name="CaixaDeTexto 19">
            <a:extLst>
              <a:ext uri="{FF2B5EF4-FFF2-40B4-BE49-F238E27FC236}">
                <a16:creationId xmlns:a16="http://schemas.microsoft.com/office/drawing/2014/main" id="{B21D1427-C4DB-44BE-A75A-684825D91C29}"/>
              </a:ext>
            </a:extLst>
          </p:cNvPr>
          <p:cNvSpPr txBox="1"/>
          <p:nvPr/>
        </p:nvSpPr>
        <p:spPr>
          <a:xfrm>
            <a:off x="662384" y="4061297"/>
            <a:ext cx="114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cannot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every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tree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garden</a:t>
            </a:r>
            <a:r>
              <a:rPr 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? </a:t>
            </a:r>
            <a:r>
              <a:rPr lang="en-US" sz="2200" i="1" dirty="0">
                <a:solidFill>
                  <a:srgbClr val="FFFF00"/>
                </a:solidFill>
                <a:latin typeface="Georgia" panose="02040502050405020303" pitchFamily="18" charset="0"/>
              </a:rPr>
              <a:t>[distorting, despising of Gen 2:16-17]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4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“Now the serpent was more cunning than any beast...” [v1]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serpent: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23080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A created being,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creature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(not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eternal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, though around since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just after </a:t>
            </a:r>
            <a:r>
              <a:rPr lang="en-US" sz="1200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the beginning)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BA46D-D2EF-4379-B9C4-A15B6971FD84}"/>
              </a:ext>
            </a:extLst>
          </p:cNvPr>
          <p:cNvSpPr txBox="1"/>
          <p:nvPr/>
        </p:nvSpPr>
        <p:spPr>
          <a:xfrm>
            <a:off x="450328" y="2692447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Before sin, different from the creature we know as a snake now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2CEEC7-E8AC-46C7-935B-607CD14E8375}"/>
              </a:ext>
            </a:extLst>
          </p:cNvPr>
          <p:cNvSpPr txBox="1"/>
          <p:nvPr/>
        </p:nvSpPr>
        <p:spPr>
          <a:xfrm>
            <a:off x="443704" y="30701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Uses </a:t>
            </a: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intelligence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to postulate a very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cunning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question: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6" name="CaixaDeTexto 20">
            <a:extLst>
              <a:ext uri="{FF2B5EF4-FFF2-40B4-BE49-F238E27FC236}">
                <a16:creationId xmlns:a16="http://schemas.microsoft.com/office/drawing/2014/main" id="{4127BC9E-F5FC-4081-BD56-44DA99C14895}"/>
              </a:ext>
            </a:extLst>
          </p:cNvPr>
          <p:cNvSpPr txBox="1"/>
          <p:nvPr/>
        </p:nvSpPr>
        <p:spPr>
          <a:xfrm>
            <a:off x="3329794" y="3437193"/>
            <a:ext cx="84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ylfaen" panose="010A0502050306030303" pitchFamily="18" charset="0"/>
              </a:rPr>
              <a:t>“</a:t>
            </a:r>
            <a:r>
              <a:rPr lang="pt-BR" sz="2400" dirty="0" err="1">
                <a:latin typeface="Sylfaen" panose="010A0502050306030303" pitchFamily="18" charset="0"/>
              </a:rPr>
              <a:t>Has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God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indeed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said</a:t>
            </a:r>
            <a:r>
              <a:rPr lang="pt-BR" sz="2400" dirty="0">
                <a:latin typeface="Sylfaen" panose="010A0502050306030303" pitchFamily="18" charset="0"/>
              </a:rPr>
              <a:t>,</a:t>
            </a:r>
          </a:p>
        </p:txBody>
      </p:sp>
      <p:sp>
        <p:nvSpPr>
          <p:cNvPr id="17" name="CaixaDeTexto 20">
            <a:extLst>
              <a:ext uri="{FF2B5EF4-FFF2-40B4-BE49-F238E27FC236}">
                <a16:creationId xmlns:a16="http://schemas.microsoft.com/office/drawing/2014/main" id="{3E65BE56-17FB-4473-B808-9AB2ED1EB6C9}"/>
              </a:ext>
            </a:extLst>
          </p:cNvPr>
          <p:cNvSpPr txBox="1"/>
          <p:nvPr/>
        </p:nvSpPr>
        <p:spPr>
          <a:xfrm>
            <a:off x="6127594" y="3437193"/>
            <a:ext cx="562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ylfaen" panose="010A0502050306030303" pitchFamily="18" charset="0"/>
              </a:rPr>
              <a:t>‘</a:t>
            </a:r>
            <a:r>
              <a:rPr lang="en-US" sz="2400" dirty="0">
                <a:latin typeface="Sylfaen" panose="010A0502050306030303" pitchFamily="18" charset="0"/>
              </a:rPr>
              <a:t>You shall </a:t>
            </a:r>
            <a:r>
              <a:rPr lang="en-US" sz="2400" b="1" i="1" dirty="0">
                <a:latin typeface="Sylfaen" panose="010A0502050306030303" pitchFamily="18" charset="0"/>
              </a:rPr>
              <a:t>not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eat of </a:t>
            </a:r>
            <a:r>
              <a:rPr lang="en-US" sz="2400" b="1" i="1" dirty="0">
                <a:latin typeface="Sylfaen" panose="010A0502050306030303" pitchFamily="18" charset="0"/>
              </a:rPr>
              <a:t>every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tree…?’”</a:t>
            </a:r>
            <a:endParaRPr lang="pt-BR" sz="2400" dirty="0">
              <a:latin typeface="Sylfaen" panose="010A0502050306030303" pitchFamily="18" charset="0"/>
            </a:endParaRPr>
          </a:p>
        </p:txBody>
      </p:sp>
      <p:sp>
        <p:nvSpPr>
          <p:cNvPr id="18" name="Retângulo: Cantos Arredondados 1">
            <a:extLst>
              <a:ext uri="{FF2B5EF4-FFF2-40B4-BE49-F238E27FC236}">
                <a16:creationId xmlns:a16="http://schemas.microsoft.com/office/drawing/2014/main" id="{BA7F90F7-5963-472C-80B2-435542FE8346}"/>
              </a:ext>
            </a:extLst>
          </p:cNvPr>
          <p:cNvSpPr/>
          <p:nvPr/>
        </p:nvSpPr>
        <p:spPr>
          <a:xfrm>
            <a:off x="3584711" y="3849272"/>
            <a:ext cx="4123506" cy="1785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GOD</a:t>
            </a:r>
          </a:p>
          <a:p>
            <a:pPr algn="just"/>
            <a:r>
              <a:rPr lang="el-GR" sz="2000" b="1" dirty="0">
                <a:solidFill>
                  <a:srgbClr val="FFFF00"/>
                </a:solidFill>
              </a:rPr>
              <a:t>“</a:t>
            </a:r>
            <a:r>
              <a:rPr lang="pt-BR" sz="2000" b="1" dirty="0" err="1">
                <a:solidFill>
                  <a:srgbClr val="FFFF00"/>
                </a:solidFill>
              </a:rPr>
              <a:t>Of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every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tree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of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the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garden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you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may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freely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eat</a:t>
            </a:r>
            <a:r>
              <a:rPr lang="pt-BR" sz="2000" b="1" dirty="0">
                <a:solidFill>
                  <a:srgbClr val="FFFF00"/>
                </a:solidFill>
              </a:rPr>
              <a:t>; </a:t>
            </a:r>
            <a:r>
              <a:rPr lang="pt-BR" sz="2000" b="1" i="1" dirty="0" err="1">
                <a:solidFill>
                  <a:srgbClr val="FFFF00"/>
                </a:solidFill>
              </a:rPr>
              <a:t>But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</a:rPr>
              <a:t>of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the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</a:rPr>
              <a:t>tree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of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the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knowledge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of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good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and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evil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</a:rPr>
              <a:t>you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</a:rPr>
              <a:t>shall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</a:rPr>
              <a:t>not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</a:rPr>
              <a:t>eat</a:t>
            </a:r>
            <a:r>
              <a:rPr lang="pt-BR" sz="2000" b="1" dirty="0">
                <a:solidFill>
                  <a:srgbClr val="FFFF00"/>
                </a:solidFill>
              </a:rPr>
              <a:t>...”      [</a:t>
            </a:r>
            <a:r>
              <a:rPr lang="pt-BR" sz="2000" b="1" dirty="0" err="1">
                <a:solidFill>
                  <a:srgbClr val="FFFF00"/>
                </a:solidFill>
              </a:rPr>
              <a:t>Gn</a:t>
            </a:r>
            <a:r>
              <a:rPr lang="pt-BR" sz="2000" b="1" dirty="0">
                <a:solidFill>
                  <a:srgbClr val="FFFF00"/>
                </a:solidFill>
              </a:rPr>
              <a:t> 2:16-17]</a:t>
            </a:r>
          </a:p>
          <a:p>
            <a:pPr algn="just"/>
            <a:endParaRPr lang="pt-BR" sz="800" b="1" dirty="0">
              <a:solidFill>
                <a:srgbClr val="FFFF00"/>
              </a:solidFill>
            </a:endParaRPr>
          </a:p>
        </p:txBody>
      </p:sp>
      <p:sp>
        <p:nvSpPr>
          <p:cNvPr id="19" name="Retângulo: Cantos Arredondados 13">
            <a:extLst>
              <a:ext uri="{FF2B5EF4-FFF2-40B4-BE49-F238E27FC236}">
                <a16:creationId xmlns:a16="http://schemas.microsoft.com/office/drawing/2014/main" id="{857A8BCD-79C0-4AC4-A7A6-97A6CDDDCE43}"/>
              </a:ext>
            </a:extLst>
          </p:cNvPr>
          <p:cNvSpPr/>
          <p:nvPr/>
        </p:nvSpPr>
        <p:spPr>
          <a:xfrm>
            <a:off x="7807905" y="3855901"/>
            <a:ext cx="3584721" cy="17856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SATAN</a:t>
            </a:r>
          </a:p>
          <a:p>
            <a:pPr algn="ctr"/>
            <a:endParaRPr lang="pt-BR" sz="1000" b="1" dirty="0">
              <a:solidFill>
                <a:srgbClr val="FFFF00"/>
              </a:solidFill>
            </a:endParaRPr>
          </a:p>
          <a:p>
            <a:pPr algn="just"/>
            <a:r>
              <a:rPr lang="pt-BR" sz="2000" b="1" dirty="0">
                <a:solidFill>
                  <a:srgbClr val="FFFF00"/>
                </a:solidFill>
              </a:rPr>
              <a:t>“</a:t>
            </a:r>
            <a:r>
              <a:rPr lang="pt-BR" sz="2000" b="1" dirty="0" err="1">
                <a:solidFill>
                  <a:srgbClr val="FFFF00"/>
                </a:solidFill>
              </a:rPr>
              <a:t>You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</a:rPr>
              <a:t>shall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not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eat</a:t>
            </a:r>
            <a:r>
              <a:rPr lang="pt-BR" sz="2000" b="1" i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of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i="1" u="sng" dirty="0" err="1">
                <a:solidFill>
                  <a:srgbClr val="FFFF00"/>
                </a:solidFill>
              </a:rPr>
              <a:t>every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tree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of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the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err="1">
                <a:solidFill>
                  <a:srgbClr val="FFFF00"/>
                </a:solidFill>
              </a:rPr>
              <a:t>garden</a:t>
            </a:r>
            <a:r>
              <a:rPr lang="pt-BR" sz="2000" b="1" dirty="0">
                <a:solidFill>
                  <a:srgbClr val="FFFF00"/>
                </a:solidFill>
              </a:rPr>
              <a:t>...” </a:t>
            </a:r>
            <a:r>
              <a:rPr lang="pt-BR" sz="2200" b="1" dirty="0">
                <a:solidFill>
                  <a:srgbClr val="FFFF00"/>
                </a:solidFill>
              </a:rPr>
              <a:t>[</a:t>
            </a:r>
            <a:r>
              <a:rPr lang="pt-BR" sz="2200" b="1" dirty="0" err="1">
                <a:solidFill>
                  <a:srgbClr val="FFFF00"/>
                </a:solidFill>
              </a:rPr>
              <a:t>Gn</a:t>
            </a:r>
            <a:r>
              <a:rPr lang="pt-BR" sz="2200" b="1" dirty="0">
                <a:solidFill>
                  <a:srgbClr val="FFFF00"/>
                </a:solidFill>
              </a:rPr>
              <a:t> 3:1]</a:t>
            </a: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CaixaDeTexto 4">
            <a:extLst>
              <a:ext uri="{FF2B5EF4-FFF2-40B4-BE49-F238E27FC236}">
                <a16:creationId xmlns:a16="http://schemas.microsoft.com/office/drawing/2014/main" id="{A884192F-AADF-4AF9-B4A5-7F53C2ACFBED}"/>
              </a:ext>
            </a:extLst>
          </p:cNvPr>
          <p:cNvSpPr txBox="1"/>
          <p:nvPr/>
        </p:nvSpPr>
        <p:spPr>
          <a:xfrm>
            <a:off x="7174967" y="3452102"/>
            <a:ext cx="113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vs</a:t>
            </a:r>
            <a:endParaRPr lang="en-US" sz="72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0" name="CaixaDeTexto 15">
            <a:extLst>
              <a:ext uri="{FF2B5EF4-FFF2-40B4-BE49-F238E27FC236}">
                <a16:creationId xmlns:a16="http://schemas.microsoft.com/office/drawing/2014/main" id="{47665EA4-F0FB-420D-A28B-A64ADA3A3767}"/>
              </a:ext>
            </a:extLst>
          </p:cNvPr>
          <p:cNvSpPr txBox="1"/>
          <p:nvPr/>
        </p:nvSpPr>
        <p:spPr>
          <a:xfrm>
            <a:off x="3451295" y="5615653"/>
            <a:ext cx="8297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...</a:t>
            </a:r>
            <a:r>
              <a:rPr lang="pt-BR" sz="2200" dirty="0" err="1">
                <a:latin typeface="Georgia" panose="02040502050405020303" pitchFamily="18" charset="0"/>
              </a:rPr>
              <a:t>with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one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cunning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question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God's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freedom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seems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like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prison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30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165994-C79A-4990-986B-5BA8402608C7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FD2DB81-2BA6-429C-A130-DAE611B1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466F46-A3E4-46A5-8C5E-D71F780488A7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sp>
        <p:nvSpPr>
          <p:cNvPr id="4" name="Retângulo: Cantos Arredondados 1">
            <a:extLst>
              <a:ext uri="{FF2B5EF4-FFF2-40B4-BE49-F238E27FC236}">
                <a16:creationId xmlns:a16="http://schemas.microsoft.com/office/drawing/2014/main" id="{7F6D5075-D239-4058-933D-8FD7C3462F0C}"/>
              </a:ext>
            </a:extLst>
          </p:cNvPr>
          <p:cNvSpPr/>
          <p:nvPr/>
        </p:nvSpPr>
        <p:spPr>
          <a:xfrm>
            <a:off x="118170" y="874644"/>
            <a:ext cx="5805552" cy="5120640"/>
          </a:xfrm>
          <a:prstGeom prst="roundRect">
            <a:avLst>
              <a:gd name="adj" fmla="val 852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3200" b="1" dirty="0">
                <a:solidFill>
                  <a:srgbClr val="FFFF00"/>
                </a:solidFill>
              </a:rPr>
              <a:t>GOD</a:t>
            </a: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5" name="Retângulo: Cantos Arredondados 13">
            <a:extLst>
              <a:ext uri="{FF2B5EF4-FFF2-40B4-BE49-F238E27FC236}">
                <a16:creationId xmlns:a16="http://schemas.microsoft.com/office/drawing/2014/main" id="{EB767229-BD01-4848-B3AF-2B8D1F6ED76B}"/>
              </a:ext>
            </a:extLst>
          </p:cNvPr>
          <p:cNvSpPr/>
          <p:nvPr/>
        </p:nvSpPr>
        <p:spPr>
          <a:xfrm>
            <a:off x="6268279" y="874643"/>
            <a:ext cx="5774772" cy="5120640"/>
          </a:xfrm>
          <a:prstGeom prst="roundRect">
            <a:avLst>
              <a:gd name="adj" fmla="val 679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2600" b="1" dirty="0">
              <a:solidFill>
                <a:srgbClr val="FFFF00"/>
              </a:solidFill>
            </a:endParaRPr>
          </a:p>
          <a:p>
            <a:pPr algn="ctr"/>
            <a:r>
              <a:rPr lang="pt-BR" sz="3200" b="1" dirty="0">
                <a:solidFill>
                  <a:srgbClr val="FFFF00"/>
                </a:solidFill>
              </a:rPr>
              <a:t>SATAN</a:t>
            </a: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  <a:p>
            <a:pPr algn="ctr"/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AFD9562C-0EFE-4AF6-BDD7-C0771B38F386}"/>
              </a:ext>
            </a:extLst>
          </p:cNvPr>
          <p:cNvSpPr txBox="1"/>
          <p:nvPr/>
        </p:nvSpPr>
        <p:spPr>
          <a:xfrm>
            <a:off x="5520406" y="435348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vs</a:t>
            </a:r>
            <a:endParaRPr lang="en-US" sz="80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50C0E6-5A0C-4916-8292-33969235EC75}"/>
              </a:ext>
            </a:extLst>
          </p:cNvPr>
          <p:cNvSpPr txBox="1"/>
          <p:nvPr/>
        </p:nvSpPr>
        <p:spPr>
          <a:xfrm>
            <a:off x="245660" y="1300690"/>
            <a:ext cx="541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every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tree</a:t>
            </a:r>
            <a:r>
              <a:rPr lang="pt-BR" b="1" dirty="0">
                <a:solidFill>
                  <a:srgbClr val="FFFF00"/>
                </a:solidFill>
              </a:rPr>
              <a:t>... </a:t>
            </a:r>
            <a:r>
              <a:rPr lang="pt-BR" b="1" i="1" u="sng" dirty="0" err="1">
                <a:solidFill>
                  <a:srgbClr val="FFFF00"/>
                </a:solidFill>
              </a:rPr>
              <a:t>you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may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freely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eat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Gn</a:t>
            </a:r>
            <a:r>
              <a:rPr lang="pt-BR" b="1" dirty="0">
                <a:solidFill>
                  <a:srgbClr val="FFFF00"/>
                </a:solidFill>
              </a:rPr>
              <a:t> 2:16]   </a:t>
            </a:r>
          </a:p>
          <a:p>
            <a:pPr algn="just"/>
            <a:endParaRPr lang="en-US" dirty="0"/>
          </a:p>
        </p:txBody>
      </p:sp>
      <p:sp>
        <p:nvSpPr>
          <p:cNvPr id="8" name="CaixaDeTexto 16">
            <a:extLst>
              <a:ext uri="{FF2B5EF4-FFF2-40B4-BE49-F238E27FC236}">
                <a16:creationId xmlns:a16="http://schemas.microsoft.com/office/drawing/2014/main" id="{5E26B050-37EF-4A9C-9C5E-5745B95DBE4C}"/>
              </a:ext>
            </a:extLst>
          </p:cNvPr>
          <p:cNvSpPr txBox="1"/>
          <p:nvPr/>
        </p:nvSpPr>
        <p:spPr>
          <a:xfrm>
            <a:off x="6517858" y="1316212"/>
            <a:ext cx="539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shall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eat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every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tree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Gn</a:t>
            </a:r>
            <a:r>
              <a:rPr lang="pt-BR" b="1" dirty="0">
                <a:solidFill>
                  <a:srgbClr val="FFFF00"/>
                </a:solidFill>
              </a:rPr>
              <a:t> 3:1]   </a:t>
            </a:r>
          </a:p>
          <a:p>
            <a:pPr algn="just"/>
            <a:endParaRPr lang="en-US" dirty="0"/>
          </a:p>
        </p:txBody>
      </p:sp>
      <p:sp>
        <p:nvSpPr>
          <p:cNvPr id="9" name="CaixaDeTexto 17">
            <a:extLst>
              <a:ext uri="{FF2B5EF4-FFF2-40B4-BE49-F238E27FC236}">
                <a16:creationId xmlns:a16="http://schemas.microsoft.com/office/drawing/2014/main" id="{DC6AA0E1-A001-44E7-9EB5-DF07F7F80A0B}"/>
              </a:ext>
            </a:extLst>
          </p:cNvPr>
          <p:cNvSpPr txBox="1"/>
          <p:nvPr/>
        </p:nvSpPr>
        <p:spPr>
          <a:xfrm>
            <a:off x="247932" y="1789346"/>
            <a:ext cx="541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i="1" u="sng" dirty="0" err="1">
                <a:solidFill>
                  <a:srgbClr val="FFFF00"/>
                </a:solidFill>
              </a:rPr>
              <a:t>All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things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are </a:t>
            </a:r>
            <a:r>
              <a:rPr lang="pt-BR" b="1" dirty="0" err="1">
                <a:solidFill>
                  <a:srgbClr val="FFFF00"/>
                </a:solidFill>
              </a:rPr>
              <a:t>lawful</a:t>
            </a:r>
            <a:r>
              <a:rPr lang="pt-BR" b="1" dirty="0">
                <a:solidFill>
                  <a:srgbClr val="FFFF00"/>
                </a:solidFill>
              </a:rPr>
              <a:t> for me, </a:t>
            </a:r>
            <a:r>
              <a:rPr lang="pt-BR" b="1" i="1" dirty="0" err="1">
                <a:solidFill>
                  <a:srgbClr val="FFFF00"/>
                </a:solidFill>
              </a:rPr>
              <a:t>but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 are </a:t>
            </a:r>
            <a:r>
              <a:rPr lang="pt-BR" b="1" i="1" dirty="0" err="1">
                <a:solidFill>
                  <a:srgbClr val="FFFF00"/>
                </a:solidFill>
              </a:rPr>
              <a:t>helpful</a:t>
            </a:r>
            <a:r>
              <a:rPr lang="pt-BR" b="1" dirty="0">
                <a:solidFill>
                  <a:srgbClr val="FFFF00"/>
                </a:solidFill>
              </a:rPr>
              <a:t>; </a:t>
            </a:r>
            <a:r>
              <a:rPr lang="pt-BR" b="1" i="1" u="sng" dirty="0" err="1">
                <a:solidFill>
                  <a:srgbClr val="FFFF00"/>
                </a:solidFill>
              </a:rPr>
              <a:t>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 are </a:t>
            </a:r>
            <a:r>
              <a:rPr lang="pt-BR" b="1" dirty="0" err="1">
                <a:solidFill>
                  <a:srgbClr val="FFFF00"/>
                </a:solidFill>
              </a:rPr>
              <a:t>lawful</a:t>
            </a:r>
            <a:r>
              <a:rPr lang="pt-BR" b="1" dirty="0">
                <a:solidFill>
                  <a:srgbClr val="FFFF00"/>
                </a:solidFill>
              </a:rPr>
              <a:t> for me, </a:t>
            </a:r>
            <a:r>
              <a:rPr lang="pt-BR" b="1" i="1" dirty="0" err="1">
                <a:solidFill>
                  <a:srgbClr val="FFFF00"/>
                </a:solidFill>
              </a:rPr>
              <a:t>but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all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edify</a:t>
            </a:r>
            <a:r>
              <a:rPr lang="pt-BR" b="1" dirty="0">
                <a:solidFill>
                  <a:srgbClr val="FFFF00"/>
                </a:solidFill>
              </a:rPr>
              <a:t>.”                                                                [1 Cor 10:23]</a:t>
            </a:r>
          </a:p>
        </p:txBody>
      </p:sp>
      <p:sp>
        <p:nvSpPr>
          <p:cNvPr id="10" name="CaixaDeTexto 18">
            <a:extLst>
              <a:ext uri="{FF2B5EF4-FFF2-40B4-BE49-F238E27FC236}">
                <a16:creationId xmlns:a16="http://schemas.microsoft.com/office/drawing/2014/main" id="{A51709B9-9883-4557-BC2C-DD3A6F3E341E}"/>
              </a:ext>
            </a:extLst>
          </p:cNvPr>
          <p:cNvSpPr txBox="1"/>
          <p:nvPr/>
        </p:nvSpPr>
        <p:spPr>
          <a:xfrm>
            <a:off x="6533380" y="1778363"/>
            <a:ext cx="5391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cannot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take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advantage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all</a:t>
            </a:r>
            <a:r>
              <a:rPr lang="pt-BR" b="1" i="1" u="sng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things</a:t>
            </a:r>
            <a:r>
              <a:rPr lang="pt-BR" b="1" dirty="0">
                <a:solidFill>
                  <a:srgbClr val="FFFF00"/>
                </a:solidFill>
              </a:rPr>
              <a:t>: </a:t>
            </a:r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>
                <a:solidFill>
                  <a:srgbClr val="FFFF00"/>
                </a:solidFill>
              </a:rPr>
              <a:t>Do </a:t>
            </a:r>
            <a:r>
              <a:rPr lang="pt-BR" b="1" dirty="0" err="1">
                <a:solidFill>
                  <a:srgbClr val="FFFF00"/>
                </a:solidFill>
              </a:rPr>
              <a:t>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touch</a:t>
            </a:r>
            <a:r>
              <a:rPr lang="pt-BR" b="1" dirty="0">
                <a:solidFill>
                  <a:srgbClr val="FFFF00"/>
                </a:solidFill>
              </a:rPr>
              <a:t>, do </a:t>
            </a:r>
            <a:r>
              <a:rPr lang="pt-BR" b="1" dirty="0" err="1">
                <a:solidFill>
                  <a:srgbClr val="FFFF00"/>
                </a:solidFill>
              </a:rPr>
              <a:t>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taste</a:t>
            </a:r>
            <a:r>
              <a:rPr lang="pt-BR" b="1" dirty="0">
                <a:solidFill>
                  <a:srgbClr val="FFFF00"/>
                </a:solidFill>
              </a:rPr>
              <a:t>, do </a:t>
            </a:r>
            <a:r>
              <a:rPr lang="pt-BR" b="1" dirty="0" err="1">
                <a:solidFill>
                  <a:srgbClr val="FFFF00"/>
                </a:solidFill>
              </a:rPr>
              <a:t>not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handle</a:t>
            </a:r>
            <a:r>
              <a:rPr lang="pt-BR" b="1" dirty="0">
                <a:solidFill>
                  <a:srgbClr val="FFFF00"/>
                </a:solidFill>
              </a:rPr>
              <a:t>...” [</a:t>
            </a:r>
            <a:r>
              <a:rPr lang="pt-BR" b="1" dirty="0" err="1">
                <a:solidFill>
                  <a:srgbClr val="FFFF00"/>
                </a:solidFill>
              </a:rPr>
              <a:t>Col</a:t>
            </a:r>
            <a:r>
              <a:rPr lang="pt-BR" b="1" dirty="0">
                <a:solidFill>
                  <a:srgbClr val="FFFF00"/>
                </a:solidFill>
              </a:rPr>
              <a:t> 2:21-23;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“</a:t>
            </a:r>
            <a:r>
              <a:rPr lang="pt-BR" b="1" dirty="0" err="1">
                <a:solidFill>
                  <a:srgbClr val="FFFF00"/>
                </a:solidFill>
              </a:rPr>
              <a:t>doctrines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of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men</a:t>
            </a:r>
            <a:r>
              <a:rPr lang="pt-BR" b="1" dirty="0">
                <a:solidFill>
                  <a:srgbClr val="FFFF00"/>
                </a:solidFill>
              </a:rPr>
              <a:t>”, </a:t>
            </a:r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i="1" dirty="0" err="1">
                <a:solidFill>
                  <a:srgbClr val="FFFF00"/>
                </a:solidFill>
              </a:rPr>
              <a:t>appearance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wisdom</a:t>
            </a:r>
            <a:r>
              <a:rPr lang="pt-BR" b="1" dirty="0">
                <a:solidFill>
                  <a:srgbClr val="FFFF00"/>
                </a:solidFill>
              </a:rPr>
              <a:t>”...]   </a:t>
            </a:r>
          </a:p>
          <a:p>
            <a:pPr algn="just"/>
            <a:endParaRPr lang="en-US" dirty="0"/>
          </a:p>
        </p:txBody>
      </p:sp>
      <p:sp>
        <p:nvSpPr>
          <p:cNvPr id="11" name="CaixaDeTexto 20">
            <a:extLst>
              <a:ext uri="{FF2B5EF4-FFF2-40B4-BE49-F238E27FC236}">
                <a16:creationId xmlns:a16="http://schemas.microsoft.com/office/drawing/2014/main" id="{650C4E06-70C0-4587-B419-0C05AF86867E}"/>
              </a:ext>
            </a:extLst>
          </p:cNvPr>
          <p:cNvSpPr txBox="1"/>
          <p:nvPr/>
        </p:nvSpPr>
        <p:spPr>
          <a:xfrm>
            <a:off x="245660" y="2805302"/>
            <a:ext cx="541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>
                <a:solidFill>
                  <a:srgbClr val="FFFF00"/>
                </a:solidFill>
              </a:rPr>
              <a:t>I </a:t>
            </a:r>
            <a:r>
              <a:rPr lang="pt-BR" b="1" dirty="0" err="1">
                <a:solidFill>
                  <a:srgbClr val="FFFF00"/>
                </a:solidFill>
              </a:rPr>
              <a:t>have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surely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visited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seen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what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is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done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to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in </a:t>
            </a:r>
            <a:r>
              <a:rPr lang="pt-BR" b="1" dirty="0" err="1">
                <a:solidFill>
                  <a:srgbClr val="FFFF00"/>
                </a:solidFill>
              </a:rPr>
              <a:t>Egypt</a:t>
            </a:r>
            <a:r>
              <a:rPr lang="pt-BR" b="1" dirty="0">
                <a:solidFill>
                  <a:srgbClr val="FFFF00"/>
                </a:solidFill>
              </a:rPr>
              <a:t>;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I </a:t>
            </a:r>
            <a:r>
              <a:rPr lang="pt-BR" b="1" dirty="0" err="1">
                <a:solidFill>
                  <a:srgbClr val="FFFF00"/>
                </a:solidFill>
              </a:rPr>
              <a:t>have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said</a:t>
            </a:r>
            <a:r>
              <a:rPr lang="pt-BR" b="1" dirty="0">
                <a:solidFill>
                  <a:srgbClr val="FFFF00"/>
                </a:solidFill>
              </a:rPr>
              <a:t> I </a:t>
            </a:r>
            <a:r>
              <a:rPr lang="pt-BR" b="1" dirty="0" err="1">
                <a:solidFill>
                  <a:srgbClr val="FFFF00"/>
                </a:solidFill>
              </a:rPr>
              <a:t>will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bring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up</a:t>
            </a:r>
            <a:r>
              <a:rPr lang="pt-BR" b="1" dirty="0">
                <a:solidFill>
                  <a:srgbClr val="FFFF00"/>
                </a:solidFill>
              </a:rPr>
              <a:t> out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affliction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of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Egypt</a:t>
            </a:r>
            <a:r>
              <a:rPr lang="pt-BR" b="1" dirty="0">
                <a:solidFill>
                  <a:srgbClr val="FFFF00"/>
                </a:solidFill>
              </a:rPr>
              <a:t>...”                                         [</a:t>
            </a:r>
            <a:r>
              <a:rPr lang="pt-BR" b="1" dirty="0" err="1">
                <a:solidFill>
                  <a:srgbClr val="FFFF00"/>
                </a:solidFill>
              </a:rPr>
              <a:t>Ex</a:t>
            </a:r>
            <a:r>
              <a:rPr lang="pt-BR" b="1" dirty="0">
                <a:solidFill>
                  <a:srgbClr val="FFFF00"/>
                </a:solidFill>
              </a:rPr>
              <a:t> 3:16-17]   </a:t>
            </a:r>
          </a:p>
        </p:txBody>
      </p:sp>
      <p:sp>
        <p:nvSpPr>
          <p:cNvPr id="12" name="CaixaDeTexto 21">
            <a:extLst>
              <a:ext uri="{FF2B5EF4-FFF2-40B4-BE49-F238E27FC236}">
                <a16:creationId xmlns:a16="http://schemas.microsoft.com/office/drawing/2014/main" id="{6E34E165-91A3-4504-9522-52DFD54D4849}"/>
              </a:ext>
            </a:extLst>
          </p:cNvPr>
          <p:cNvSpPr txBox="1"/>
          <p:nvPr/>
        </p:nvSpPr>
        <p:spPr>
          <a:xfrm>
            <a:off x="6517854" y="2807578"/>
            <a:ext cx="539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We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remember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fish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we</a:t>
            </a:r>
            <a:r>
              <a:rPr lang="pt-BR" b="1" dirty="0">
                <a:solidFill>
                  <a:srgbClr val="FFFF00"/>
                </a:solidFill>
              </a:rPr>
              <a:t> ate in </a:t>
            </a:r>
            <a:r>
              <a:rPr lang="pt-BR" b="1" dirty="0" err="1">
                <a:solidFill>
                  <a:srgbClr val="FFFF00"/>
                </a:solidFill>
              </a:rPr>
              <a:t>Egypt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that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cost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nothing</a:t>
            </a:r>
            <a:r>
              <a:rPr lang="pt-BR" b="1" dirty="0">
                <a:solidFill>
                  <a:srgbClr val="FFFF00"/>
                </a:solidFill>
              </a:rPr>
              <a:t>...”                                                   [</a:t>
            </a:r>
            <a:r>
              <a:rPr lang="pt-BR" b="1" dirty="0" err="1">
                <a:solidFill>
                  <a:srgbClr val="FFFF00"/>
                </a:solidFill>
              </a:rPr>
              <a:t>Nm</a:t>
            </a:r>
            <a:r>
              <a:rPr lang="pt-BR" b="1" dirty="0">
                <a:solidFill>
                  <a:srgbClr val="FFFF00"/>
                </a:solidFill>
              </a:rPr>
              <a:t> 11:5 (ESV)]   </a:t>
            </a:r>
          </a:p>
        </p:txBody>
      </p:sp>
      <p:sp>
        <p:nvSpPr>
          <p:cNvPr id="13" name="CaixaDeTexto 22">
            <a:extLst>
              <a:ext uri="{FF2B5EF4-FFF2-40B4-BE49-F238E27FC236}">
                <a16:creationId xmlns:a16="http://schemas.microsoft.com/office/drawing/2014/main" id="{49EEE56D-70C5-4754-BB55-23397064CC65}"/>
              </a:ext>
            </a:extLst>
          </p:cNvPr>
          <p:cNvSpPr txBox="1"/>
          <p:nvPr/>
        </p:nvSpPr>
        <p:spPr>
          <a:xfrm>
            <a:off x="245660" y="3837200"/>
            <a:ext cx="541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i="1" u="sng" dirty="0" err="1">
                <a:solidFill>
                  <a:srgbClr val="FFFF00"/>
                </a:solidFill>
              </a:rPr>
              <a:t>Marriage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is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honorable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among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all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the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bed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undefiled</a:t>
            </a:r>
            <a:r>
              <a:rPr lang="pt-BR" b="1" dirty="0">
                <a:solidFill>
                  <a:srgbClr val="FFFF00"/>
                </a:solidFill>
              </a:rPr>
              <a:t>; </a:t>
            </a:r>
            <a:r>
              <a:rPr lang="pt-BR" b="1" dirty="0" err="1">
                <a:solidFill>
                  <a:srgbClr val="FFFF00"/>
                </a:solidFill>
              </a:rPr>
              <a:t>but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fornicators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adulterers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God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will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judge</a:t>
            </a:r>
            <a:r>
              <a:rPr lang="pt-BR" b="1" dirty="0">
                <a:solidFill>
                  <a:srgbClr val="FFFF00"/>
                </a:solidFill>
              </a:rPr>
              <a:t>...”                                                                    [</a:t>
            </a:r>
            <a:r>
              <a:rPr lang="pt-BR" b="1" dirty="0" err="1">
                <a:solidFill>
                  <a:srgbClr val="FFFF00"/>
                </a:solidFill>
              </a:rPr>
              <a:t>Hb</a:t>
            </a:r>
            <a:r>
              <a:rPr lang="pt-BR" b="1" dirty="0">
                <a:solidFill>
                  <a:srgbClr val="FFFF00"/>
                </a:solidFill>
              </a:rPr>
              <a:t> 13:4]   </a:t>
            </a:r>
          </a:p>
        </p:txBody>
      </p:sp>
      <p:sp>
        <p:nvSpPr>
          <p:cNvPr id="14" name="CaixaDeTexto 23">
            <a:extLst>
              <a:ext uri="{FF2B5EF4-FFF2-40B4-BE49-F238E27FC236}">
                <a16:creationId xmlns:a16="http://schemas.microsoft.com/office/drawing/2014/main" id="{CBE9EA97-FE5E-46F6-853B-10D3038D12F0}"/>
              </a:ext>
            </a:extLst>
          </p:cNvPr>
          <p:cNvSpPr txBox="1"/>
          <p:nvPr/>
        </p:nvSpPr>
        <p:spPr>
          <a:xfrm>
            <a:off x="6517854" y="3839475"/>
            <a:ext cx="539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FF00"/>
                </a:solidFill>
              </a:rPr>
              <a:t>Marriage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restricts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your</a:t>
            </a:r>
            <a:r>
              <a:rPr lang="pt-BR" b="1" dirty="0">
                <a:solidFill>
                  <a:srgbClr val="FFFF00"/>
                </a:solidFill>
              </a:rPr>
              <a:t> animal </a:t>
            </a:r>
            <a:r>
              <a:rPr lang="pt-BR" b="1" i="1" dirty="0">
                <a:solidFill>
                  <a:srgbClr val="FFFF00"/>
                </a:solidFill>
              </a:rPr>
              <a:t>‛</a:t>
            </a:r>
            <a:r>
              <a:rPr lang="pt-BR" b="1" i="1" u="sng" dirty="0" err="1">
                <a:solidFill>
                  <a:srgbClr val="FFFF00"/>
                </a:solidFill>
              </a:rPr>
              <a:t>needs</a:t>
            </a:r>
            <a:r>
              <a:rPr lang="pt-BR" b="1" i="1" dirty="0">
                <a:solidFill>
                  <a:srgbClr val="FFFF00"/>
                </a:solidFill>
              </a:rPr>
              <a:t>’</a:t>
            </a:r>
            <a:r>
              <a:rPr lang="pt-BR" b="1" dirty="0">
                <a:solidFill>
                  <a:srgbClr val="FFFF00"/>
                </a:solidFill>
              </a:rPr>
              <a:t>: </a:t>
            </a:r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Foods</a:t>
            </a:r>
            <a:r>
              <a:rPr lang="pt-BR" b="1" dirty="0">
                <a:solidFill>
                  <a:srgbClr val="FFFF00"/>
                </a:solidFill>
              </a:rPr>
              <a:t> for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stomach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stomach</a:t>
            </a:r>
            <a:r>
              <a:rPr lang="pt-BR" b="1" dirty="0">
                <a:solidFill>
                  <a:srgbClr val="FFFF00"/>
                </a:solidFill>
              </a:rPr>
              <a:t> for </a:t>
            </a:r>
            <a:r>
              <a:rPr lang="pt-BR" b="1" dirty="0" err="1">
                <a:solidFill>
                  <a:srgbClr val="FFFF00"/>
                </a:solidFill>
              </a:rPr>
              <a:t>foods</a:t>
            </a:r>
            <a:r>
              <a:rPr lang="pt-BR" b="1" dirty="0">
                <a:solidFill>
                  <a:srgbClr val="FFFF00"/>
                </a:solidFill>
              </a:rPr>
              <a:t>...” [1 Cor 6:13, </a:t>
            </a:r>
            <a:r>
              <a:rPr lang="pt-BR" b="1" dirty="0" err="1">
                <a:solidFill>
                  <a:srgbClr val="FFFF00"/>
                </a:solidFill>
              </a:rPr>
              <a:t>context</a:t>
            </a:r>
            <a:r>
              <a:rPr lang="pt-BR" b="1" dirty="0">
                <a:solidFill>
                  <a:srgbClr val="FFFF00"/>
                </a:solidFill>
              </a:rPr>
              <a:t>]</a:t>
            </a:r>
          </a:p>
        </p:txBody>
      </p:sp>
      <p:sp>
        <p:nvSpPr>
          <p:cNvPr id="15" name="CaixaDeTexto 24">
            <a:extLst>
              <a:ext uri="{FF2B5EF4-FFF2-40B4-BE49-F238E27FC236}">
                <a16:creationId xmlns:a16="http://schemas.microsoft.com/office/drawing/2014/main" id="{619CEDB0-954B-491F-AA06-F6239DCDE1CD}"/>
              </a:ext>
            </a:extLst>
          </p:cNvPr>
          <p:cNvSpPr txBox="1"/>
          <p:nvPr/>
        </p:nvSpPr>
        <p:spPr>
          <a:xfrm>
            <a:off x="247932" y="4916064"/>
            <a:ext cx="541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FFFF00"/>
                </a:solidFill>
              </a:rPr>
              <a:t>“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you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shall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know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the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truth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and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the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truth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shall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make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dirty="0" err="1">
                <a:solidFill>
                  <a:srgbClr val="FFFF00"/>
                </a:solidFill>
              </a:rPr>
              <a:t>you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i="1" u="sng" dirty="0" err="1">
                <a:solidFill>
                  <a:srgbClr val="FFFF00"/>
                </a:solidFill>
              </a:rPr>
              <a:t>free</a:t>
            </a:r>
            <a:r>
              <a:rPr lang="pt-BR" b="1" dirty="0">
                <a:solidFill>
                  <a:srgbClr val="FFFF00"/>
                </a:solidFill>
              </a:rPr>
              <a:t>...” [John 8:32]   </a:t>
            </a:r>
          </a:p>
          <a:p>
            <a:pPr algn="just"/>
            <a:endParaRPr lang="en-US" dirty="0"/>
          </a:p>
        </p:txBody>
      </p:sp>
      <p:sp>
        <p:nvSpPr>
          <p:cNvPr id="16" name="Retângulo: Cantos Arredondados 8">
            <a:extLst>
              <a:ext uri="{FF2B5EF4-FFF2-40B4-BE49-F238E27FC236}">
                <a16:creationId xmlns:a16="http://schemas.microsoft.com/office/drawing/2014/main" id="{162B9965-7FDD-48BC-8472-46010F7916CD}"/>
              </a:ext>
            </a:extLst>
          </p:cNvPr>
          <p:cNvSpPr/>
          <p:nvPr/>
        </p:nvSpPr>
        <p:spPr>
          <a:xfrm>
            <a:off x="6268279" y="4983987"/>
            <a:ext cx="5774772" cy="1015663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Satan tempts us to believe that the truth is </a:t>
            </a:r>
            <a:r>
              <a:rPr lang="pt-BR" b="1" i="1" dirty="0">
                <a:solidFill>
                  <a:schemeClr val="tx2">
                    <a:lumMod val="50000"/>
                  </a:schemeClr>
                </a:solidFill>
              </a:rPr>
              <a:t>a lie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that will </a:t>
            </a:r>
            <a:r>
              <a:rPr lang="pt-BR" b="1" i="1" u="sng" dirty="0">
                <a:solidFill>
                  <a:schemeClr val="tx2">
                    <a:lumMod val="50000"/>
                  </a:schemeClr>
                </a:solidFill>
              </a:rPr>
              <a:t>restrict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pt-BR" b="1" i="1" u="sng" dirty="0">
                <a:solidFill>
                  <a:schemeClr val="tx2">
                    <a:lumMod val="50000"/>
                  </a:schemeClr>
                </a:solidFill>
              </a:rPr>
              <a:t>imprison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us: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he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asks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</a:rPr>
              <a:t>falsely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, “What is truth?” [John 18:38] “What is God </a:t>
            </a:r>
            <a:r>
              <a:rPr lang="pt-BR" b="1" i="1" dirty="0">
                <a:solidFill>
                  <a:schemeClr val="tx2">
                    <a:lumMod val="50000"/>
                  </a:schemeClr>
                </a:solidFill>
              </a:rPr>
              <a:t>really hiding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from us...?”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CC95A-CBE5-4B1E-8981-11F002CCCB8F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722004-A287-4640-A0D5-8F8657E44D3D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01CD99-A816-4DB7-8CA6-DD3815642C16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BE725A-B34D-4593-AE3A-D13F112066FB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</p:spTree>
    <p:extLst>
      <p:ext uri="{BB962C8B-B14F-4D97-AF65-F5344CB8AC3E}">
        <p14:creationId xmlns:p14="http://schemas.microsoft.com/office/powerpoint/2010/main" val="3646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“Now the serpent was more cunning than any beast...” [v1]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serpent: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23080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A created being,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creature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(not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eternal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, though around since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just after </a:t>
            </a:r>
            <a:r>
              <a:rPr lang="en-US" sz="1200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the beginning)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BA46D-D2EF-4379-B9C4-A15B6971FD84}"/>
              </a:ext>
            </a:extLst>
          </p:cNvPr>
          <p:cNvSpPr txBox="1"/>
          <p:nvPr/>
        </p:nvSpPr>
        <p:spPr>
          <a:xfrm>
            <a:off x="450328" y="2692447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Before sin, different from the creature we know as a snake now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2CEEC7-E8AC-46C7-935B-607CD14E8375}"/>
              </a:ext>
            </a:extLst>
          </p:cNvPr>
          <p:cNvSpPr txBox="1"/>
          <p:nvPr/>
        </p:nvSpPr>
        <p:spPr>
          <a:xfrm>
            <a:off x="443704" y="30701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Uses </a:t>
            </a: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intelligence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to postulate a very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cunning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question: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6" name="CaixaDeTexto 20">
            <a:extLst>
              <a:ext uri="{FF2B5EF4-FFF2-40B4-BE49-F238E27FC236}">
                <a16:creationId xmlns:a16="http://schemas.microsoft.com/office/drawing/2014/main" id="{4127BC9E-F5FC-4081-BD56-44DA99C14895}"/>
              </a:ext>
            </a:extLst>
          </p:cNvPr>
          <p:cNvSpPr txBox="1"/>
          <p:nvPr/>
        </p:nvSpPr>
        <p:spPr>
          <a:xfrm>
            <a:off x="7597992" y="3065735"/>
            <a:ext cx="417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ylfaen" panose="010A0502050306030303" pitchFamily="18" charset="0"/>
              </a:rPr>
              <a:t>“</a:t>
            </a:r>
            <a:r>
              <a:rPr lang="pt-BR" sz="2400" dirty="0" err="1">
                <a:latin typeface="Sylfaen" panose="010A0502050306030303" pitchFamily="18" charset="0"/>
              </a:rPr>
              <a:t>Has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God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indeed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said</a:t>
            </a:r>
            <a:r>
              <a:rPr lang="pt-BR" sz="2400" dirty="0">
                <a:latin typeface="Sylfaen" panose="010A0502050306030303" pitchFamily="18" charset="0"/>
              </a:rPr>
              <a:t>...?”</a:t>
            </a:r>
          </a:p>
        </p:txBody>
      </p:sp>
      <p:sp>
        <p:nvSpPr>
          <p:cNvPr id="29" name="CaixaDeTexto 15">
            <a:extLst>
              <a:ext uri="{FF2B5EF4-FFF2-40B4-BE49-F238E27FC236}">
                <a16:creationId xmlns:a16="http://schemas.microsoft.com/office/drawing/2014/main" id="{0E6273F2-58DD-4815-83BE-2B77F2074E24}"/>
              </a:ext>
            </a:extLst>
          </p:cNvPr>
          <p:cNvSpPr txBox="1"/>
          <p:nvPr/>
        </p:nvSpPr>
        <p:spPr>
          <a:xfrm>
            <a:off x="637410" y="3415583"/>
            <a:ext cx="11110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Eve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responds</a:t>
            </a:r>
            <a:r>
              <a:rPr lang="pt-BR" sz="2200" dirty="0">
                <a:latin typeface="Georgia" panose="02040502050405020303" pitchFamily="18" charset="0"/>
              </a:rPr>
              <a:t>: “</a:t>
            </a:r>
            <a:r>
              <a:rPr lang="pt-BR" sz="2200" b="1" i="1" dirty="0" err="1">
                <a:latin typeface="Georgia" panose="02040502050405020303" pitchFamily="18" charset="0"/>
              </a:rPr>
              <a:t>We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may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eat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fruit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trees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of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the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garden</a:t>
            </a:r>
            <a:r>
              <a:rPr lang="pt-BR" sz="2200" dirty="0">
                <a:latin typeface="Georgia" panose="02040502050405020303" pitchFamily="18" charset="0"/>
              </a:rPr>
              <a:t>; </a:t>
            </a:r>
            <a:r>
              <a:rPr lang="pt-BR" sz="2200" dirty="0" err="1">
                <a:latin typeface="Georgia" panose="02040502050405020303" pitchFamily="18" charset="0"/>
              </a:rPr>
              <a:t>but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fruit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tree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which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midst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garden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said</a:t>
            </a:r>
            <a:r>
              <a:rPr lang="pt-BR" sz="2200" dirty="0">
                <a:latin typeface="Georgia" panose="02040502050405020303" pitchFamily="18" charset="0"/>
              </a:rPr>
              <a:t>, ‛</a:t>
            </a:r>
            <a:r>
              <a:rPr lang="pt-BR" sz="2200" dirty="0" err="1">
                <a:latin typeface="Georgia" panose="02040502050405020303" pitchFamily="18" charset="0"/>
              </a:rPr>
              <a:t>You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shall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not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eat</a:t>
            </a:r>
            <a:r>
              <a:rPr lang="pt-BR" sz="2200" dirty="0">
                <a:latin typeface="Georgia" panose="02040502050405020303" pitchFamily="18" charset="0"/>
              </a:rPr>
              <a:t> it, </a:t>
            </a:r>
            <a:r>
              <a:rPr lang="pt-BR" sz="2200" i="1" dirty="0" err="1">
                <a:latin typeface="Georgia" panose="02040502050405020303" pitchFamily="18" charset="0"/>
              </a:rPr>
              <a:t>nor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shall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you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touch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dirty="0">
                <a:latin typeface="Georgia" panose="02040502050405020303" pitchFamily="18" charset="0"/>
              </a:rPr>
              <a:t>it, </a:t>
            </a:r>
            <a:r>
              <a:rPr lang="pt-BR" sz="2200" dirty="0" err="1">
                <a:latin typeface="Georgia" panose="02040502050405020303" pitchFamily="18" charset="0"/>
              </a:rPr>
              <a:t>lest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you</a:t>
            </a:r>
            <a:r>
              <a:rPr lang="pt-BR" sz="2200" dirty="0">
                <a:latin typeface="Georgia" panose="02040502050405020303" pitchFamily="18" charset="0"/>
              </a:rPr>
              <a:t> die.’</a:t>
            </a:r>
            <a:r>
              <a:rPr lang="pt-BR" sz="800" dirty="0">
                <a:latin typeface="Georgia" panose="02040502050405020303" pitchFamily="18" charset="0"/>
              </a:rPr>
              <a:t> </a:t>
            </a:r>
            <a:r>
              <a:rPr lang="pt-BR" sz="22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31" name="CaixaDeTexto 14">
            <a:extLst>
              <a:ext uri="{FF2B5EF4-FFF2-40B4-BE49-F238E27FC236}">
                <a16:creationId xmlns:a16="http://schemas.microsoft.com/office/drawing/2014/main" id="{61289EC9-C021-4428-B586-B238FB2B68C9}"/>
              </a:ext>
            </a:extLst>
          </p:cNvPr>
          <p:cNvSpPr txBox="1"/>
          <p:nvPr/>
        </p:nvSpPr>
        <p:spPr>
          <a:xfrm>
            <a:off x="3665712" y="4066333"/>
            <a:ext cx="801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- </a:t>
            </a:r>
            <a:r>
              <a:rPr lang="pt-BR" sz="2400" dirty="0" err="1">
                <a:latin typeface="Georgia" panose="02040502050405020303" pitchFamily="18" charset="0"/>
              </a:rPr>
              <a:t>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answer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serpent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reveals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two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things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32" name="CaixaDeTexto 16">
            <a:extLst>
              <a:ext uri="{FF2B5EF4-FFF2-40B4-BE49-F238E27FC236}">
                <a16:creationId xmlns:a16="http://schemas.microsoft.com/office/drawing/2014/main" id="{5D17C4B3-FE95-4CA1-91B4-56FB05FAB105}"/>
              </a:ext>
            </a:extLst>
          </p:cNvPr>
          <p:cNvSpPr txBox="1"/>
          <p:nvPr/>
        </p:nvSpPr>
        <p:spPr>
          <a:xfrm>
            <a:off x="3864492" y="4463501"/>
            <a:ext cx="80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thought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i="1" dirty="0">
                <a:latin typeface="Georgia" panose="02040502050405020303" pitchFamily="18" charset="0"/>
              </a:rPr>
              <a:t>a </a:t>
            </a:r>
            <a:r>
              <a:rPr lang="pt-BR" sz="2000" i="1" dirty="0" err="1">
                <a:latin typeface="Georgia" panose="02040502050405020303" pitchFamily="18" charset="0"/>
              </a:rPr>
              <a:t>lot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about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God's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command</a:t>
            </a:r>
            <a:r>
              <a:rPr lang="pt-BR" sz="2000" dirty="0">
                <a:latin typeface="Georgia" panose="02040502050405020303" pitchFamily="18" charset="0"/>
              </a:rPr>
              <a:t> (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tree</a:t>
            </a:r>
            <a:r>
              <a:rPr lang="pt-BR" sz="2000" dirty="0">
                <a:latin typeface="Georgia" panose="02040502050405020303" pitchFamily="18" charset="0"/>
              </a:rPr>
              <a:t>!) </a:t>
            </a:r>
          </a:p>
        </p:txBody>
      </p:sp>
      <p:sp>
        <p:nvSpPr>
          <p:cNvPr id="33" name="CaixaDeTexto 18">
            <a:extLst>
              <a:ext uri="{FF2B5EF4-FFF2-40B4-BE49-F238E27FC236}">
                <a16:creationId xmlns:a16="http://schemas.microsoft.com/office/drawing/2014/main" id="{8EDD79CA-02B8-4B1E-A064-96FF099C8B10}"/>
              </a:ext>
            </a:extLst>
          </p:cNvPr>
          <p:cNvSpPr txBox="1"/>
          <p:nvPr/>
        </p:nvSpPr>
        <p:spPr>
          <a:xfrm>
            <a:off x="3877748" y="4793606"/>
            <a:ext cx="8284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question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begun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shake </a:t>
            </a:r>
            <a:r>
              <a:rPr lang="pt-BR" sz="2000" dirty="0" err="1">
                <a:latin typeface="Georgia" panose="02040502050405020303" pitchFamily="18" charset="0"/>
              </a:rPr>
              <a:t>her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trust</a:t>
            </a:r>
            <a:r>
              <a:rPr lang="pt-BR" sz="2000" dirty="0">
                <a:latin typeface="Georgia" panose="02040502050405020303" pitchFamily="18" charset="0"/>
              </a:rPr>
              <a:t> in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His </a:t>
            </a:r>
            <a:r>
              <a:rPr lang="pt-BR" sz="2000" dirty="0" err="1">
                <a:latin typeface="Georgia" panose="02040502050405020303" pitchFamily="18" charset="0"/>
              </a:rPr>
              <a:t>word</a:t>
            </a:r>
            <a:r>
              <a:rPr lang="pt-BR" sz="2000" dirty="0">
                <a:latin typeface="Georgia" panose="02040502050405020303" pitchFamily="18" charset="0"/>
              </a:rPr>
              <a:t>... </a:t>
            </a:r>
          </a:p>
        </p:txBody>
      </p:sp>
      <p:sp>
        <p:nvSpPr>
          <p:cNvPr id="35" name="CaixaDeTexto 22">
            <a:extLst>
              <a:ext uri="{FF2B5EF4-FFF2-40B4-BE49-F238E27FC236}">
                <a16:creationId xmlns:a16="http://schemas.microsoft.com/office/drawing/2014/main" id="{024F3F28-58D5-45A2-A92C-3E61B5072E92}"/>
              </a:ext>
            </a:extLst>
          </p:cNvPr>
          <p:cNvSpPr txBox="1"/>
          <p:nvPr/>
        </p:nvSpPr>
        <p:spPr>
          <a:xfrm>
            <a:off x="4230804" y="5403969"/>
            <a:ext cx="770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- </a:t>
            </a:r>
            <a:r>
              <a:rPr lang="pt-BR" dirty="0" err="1">
                <a:latin typeface="Georgia" panose="02040502050405020303" pitchFamily="18" charset="0"/>
              </a:rPr>
              <a:t>Eve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was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already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seeing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God's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law</a:t>
            </a:r>
            <a:r>
              <a:rPr lang="pt-BR" dirty="0">
                <a:latin typeface="Georgia" panose="02040502050405020303" pitchFamily="18" charset="0"/>
              </a:rPr>
              <a:t> as </a:t>
            </a:r>
            <a:r>
              <a:rPr lang="pt-BR" b="1" i="1" dirty="0" err="1">
                <a:latin typeface="Georgia" panose="02040502050405020303" pitchFamily="18" charset="0"/>
              </a:rPr>
              <a:t>overly</a:t>
            </a:r>
            <a:r>
              <a:rPr lang="pt-BR" b="1" i="1" dirty="0">
                <a:latin typeface="Georgia" panose="02040502050405020303" pitchFamily="18" charset="0"/>
              </a:rPr>
              <a:t> </a:t>
            </a:r>
            <a:r>
              <a:rPr lang="pt-BR" b="1" i="1" dirty="0" err="1">
                <a:latin typeface="Georgia" panose="02040502050405020303" pitchFamily="18" charset="0"/>
              </a:rPr>
              <a:t>restrictive</a:t>
            </a:r>
            <a:r>
              <a:rPr lang="pt-BR" b="1" i="1" dirty="0">
                <a:latin typeface="Georgia" panose="02040502050405020303" pitchFamily="18" charset="0"/>
              </a:rPr>
              <a:t> </a:t>
            </a:r>
            <a:r>
              <a:rPr lang="pt-BR" dirty="0">
                <a:latin typeface="Georgia" panose="02040502050405020303" pitchFamily="18" charset="0"/>
              </a:rPr>
              <a:t>-- </a:t>
            </a:r>
            <a:r>
              <a:rPr lang="pt-BR" dirty="0" err="1">
                <a:latin typeface="Georgia" panose="02040502050405020303" pitchFamily="18" charset="0"/>
              </a:rPr>
              <a:t>but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      </a:t>
            </a:r>
          </a:p>
          <a:p>
            <a:r>
              <a:rPr lang="pt-BR" dirty="0">
                <a:latin typeface="Georgia" panose="02040502050405020303" pitchFamily="18" charset="0"/>
              </a:rPr>
              <a:t>   </a:t>
            </a:r>
            <a:r>
              <a:rPr lang="pt-BR" dirty="0" err="1">
                <a:latin typeface="Georgia" panose="02040502050405020303" pitchFamily="18" charset="0"/>
              </a:rPr>
              <a:t>restriction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against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touching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tree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was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b="1" i="1" dirty="0" err="1">
                <a:latin typeface="Georgia" panose="02040502050405020303" pitchFamily="18" charset="0"/>
              </a:rPr>
              <a:t>her</a:t>
            </a:r>
            <a:r>
              <a:rPr lang="pt-BR" b="1" i="1" dirty="0">
                <a:latin typeface="Georgia" panose="02040502050405020303" pitchFamily="18" charset="0"/>
              </a:rPr>
              <a:t> </a:t>
            </a:r>
            <a:r>
              <a:rPr lang="pt-BR" b="1" i="1" dirty="0" err="1">
                <a:latin typeface="Georgia" panose="02040502050405020303" pitchFamily="18" charset="0"/>
              </a:rPr>
              <a:t>own</a:t>
            </a:r>
            <a:r>
              <a:rPr lang="pt-BR" b="1" i="1" dirty="0">
                <a:latin typeface="Georgia" panose="02040502050405020303" pitchFamily="18" charset="0"/>
              </a:rPr>
              <a:t> </a:t>
            </a:r>
            <a:r>
              <a:rPr lang="pt-BR" b="1" i="1" dirty="0" err="1">
                <a:latin typeface="Georgia" panose="02040502050405020303" pitchFamily="18" charset="0"/>
              </a:rPr>
              <a:t>invention</a:t>
            </a:r>
            <a:r>
              <a:rPr lang="pt-BR" dirty="0">
                <a:latin typeface="Georgia" panose="02040502050405020303" pitchFamily="18" charset="0"/>
              </a:rPr>
              <a:t>!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CaixaDeTexto 20">
            <a:extLst>
              <a:ext uri="{FF2B5EF4-FFF2-40B4-BE49-F238E27FC236}">
                <a16:creationId xmlns:a16="http://schemas.microsoft.com/office/drawing/2014/main" id="{3E75937C-6091-4626-98FA-06848BE6C975}"/>
              </a:ext>
            </a:extLst>
          </p:cNvPr>
          <p:cNvSpPr txBox="1"/>
          <p:nvPr/>
        </p:nvSpPr>
        <p:spPr>
          <a:xfrm>
            <a:off x="3352108" y="5084275"/>
            <a:ext cx="80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Georgia" panose="02040502050405020303" pitchFamily="18" charset="0"/>
              </a:rPr>
              <a:t>             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said</a:t>
            </a:r>
            <a:r>
              <a:rPr lang="pt-BR" sz="2000" dirty="0">
                <a:latin typeface="Georgia" panose="02040502050405020303" pitchFamily="18" charset="0"/>
              </a:rPr>
              <a:t> do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eat</a:t>
            </a:r>
            <a:r>
              <a:rPr lang="pt-BR" sz="2000" dirty="0">
                <a:latin typeface="Georgia" panose="02040502050405020303" pitchFamily="18" charset="0"/>
              </a:rPr>
              <a:t>; </a:t>
            </a:r>
            <a:r>
              <a:rPr lang="pt-BR" sz="2000" b="1" i="1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said</a:t>
            </a:r>
            <a:r>
              <a:rPr lang="pt-BR" sz="2000" dirty="0">
                <a:latin typeface="Georgia" panose="02040502050405020303" pitchFamily="18" charset="0"/>
              </a:rPr>
              <a:t> do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even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touch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tree</a:t>
            </a:r>
            <a:r>
              <a:rPr lang="pt-BR" sz="2000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37" name="Estrela: 12 Pontas 6">
            <a:extLst>
              <a:ext uri="{FF2B5EF4-FFF2-40B4-BE49-F238E27FC236}">
                <a16:creationId xmlns:a16="http://schemas.microsoft.com/office/drawing/2014/main" id="{CFD518AC-EFE2-4004-872F-186C4B1EDD05}"/>
              </a:ext>
            </a:extLst>
          </p:cNvPr>
          <p:cNvSpPr/>
          <p:nvPr/>
        </p:nvSpPr>
        <p:spPr>
          <a:xfrm rot="348071">
            <a:off x="2785073" y="421082"/>
            <a:ext cx="10812227" cy="3381189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>
                <a:latin typeface="Georgia" panose="02040502050405020303" pitchFamily="18" charset="0"/>
              </a:rPr>
              <a:t>False RELIGION</a:t>
            </a:r>
            <a:r>
              <a:rPr lang="pt-BR" sz="2400" b="1">
                <a:latin typeface="Georgia" panose="02040502050405020303" pitchFamily="18" charset="0"/>
              </a:rPr>
              <a:t> </a:t>
            </a:r>
            <a:r>
              <a:rPr lang="pt-BR" sz="2400" b="1" dirty="0">
                <a:latin typeface="Georgia" panose="02040502050405020303" pitchFamily="18" charset="0"/>
              </a:rPr>
              <a:t>--</a:t>
            </a:r>
          </a:p>
          <a:p>
            <a:pPr algn="ctr"/>
            <a:r>
              <a:rPr lang="pt-BR" sz="2400" b="1" dirty="0">
                <a:latin typeface="Georgia" panose="02040502050405020303" pitchFamily="18" charset="0"/>
              </a:rPr>
              <a:t>That is, when we uphold </a:t>
            </a:r>
            <a:r>
              <a:rPr lang="pt-BR" sz="2400" b="1" i="1" dirty="0">
                <a:latin typeface="Georgia" panose="02040502050405020303" pitchFamily="18" charset="0"/>
              </a:rPr>
              <a:t>our traditions</a:t>
            </a:r>
            <a:r>
              <a:rPr lang="pt-BR" sz="2400" b="1" dirty="0">
                <a:latin typeface="Georgia" panose="02040502050405020303" pitchFamily="18" charset="0"/>
              </a:rPr>
              <a:t> as though they were the law of God -- betrays a </a:t>
            </a:r>
            <a:r>
              <a:rPr lang="pt-BR" sz="2400" b="1" i="1" dirty="0">
                <a:latin typeface="Georgia" panose="02040502050405020303" pitchFamily="18" charset="0"/>
              </a:rPr>
              <a:t>lack of faith </a:t>
            </a:r>
            <a:r>
              <a:rPr lang="pt-BR" sz="2400" b="1" dirty="0">
                <a:latin typeface="Georgia" panose="02040502050405020303" pitchFamily="18" charset="0"/>
              </a:rPr>
              <a:t>in what God actually said!</a:t>
            </a:r>
          </a:p>
          <a:p>
            <a:pPr algn="ctr"/>
            <a:r>
              <a:rPr lang="pt-BR" sz="2400" b="1" dirty="0">
                <a:latin typeface="Georgia" panose="02040502050405020303" pitchFamily="18" charset="0"/>
              </a:rPr>
              <a:t>[</a:t>
            </a:r>
            <a:r>
              <a:rPr lang="pt-BR" sz="2400" b="1" dirty="0" err="1">
                <a:latin typeface="Georgia" panose="02040502050405020303" pitchFamily="18" charset="0"/>
              </a:rPr>
              <a:t>see</a:t>
            </a:r>
            <a:r>
              <a:rPr lang="pt-BR" sz="2400" b="1" dirty="0">
                <a:latin typeface="Georgia" panose="02040502050405020303" pitchFamily="18" charset="0"/>
              </a:rPr>
              <a:t> Matthew 15:3-11]</a:t>
            </a:r>
          </a:p>
          <a:p>
            <a:pPr algn="ctr"/>
            <a:endParaRPr lang="en-US" sz="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515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3:1-5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“Now the serpent was more cunning than any beast...” [v1]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The serpent: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27D48-F356-4183-B8D2-24C38DBA6777}"/>
              </a:ext>
            </a:extLst>
          </p:cNvPr>
          <p:cNvSpPr txBox="1"/>
          <p:nvPr/>
        </p:nvSpPr>
        <p:spPr>
          <a:xfrm>
            <a:off x="448056" y="23080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A created being,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creature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(not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eternal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, though around since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just after </a:t>
            </a:r>
            <a:r>
              <a:rPr lang="en-US" sz="1200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the beginning)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BA46D-D2EF-4379-B9C4-A15B6971FD84}"/>
              </a:ext>
            </a:extLst>
          </p:cNvPr>
          <p:cNvSpPr txBox="1"/>
          <p:nvPr/>
        </p:nvSpPr>
        <p:spPr>
          <a:xfrm>
            <a:off x="450328" y="2692447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Before sin, different from the creature we know as a snake now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2CEEC7-E8AC-46C7-935B-607CD14E8375}"/>
              </a:ext>
            </a:extLst>
          </p:cNvPr>
          <p:cNvSpPr txBox="1"/>
          <p:nvPr/>
        </p:nvSpPr>
        <p:spPr>
          <a:xfrm>
            <a:off x="443704" y="3070131"/>
            <a:ext cx="1153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Uses </a:t>
            </a: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intelligence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to postulate a very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cunning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question:</a:t>
            </a:r>
            <a:endParaRPr lang="en-US" sz="2400" b="1" i="1" u="sng" dirty="0">
              <a:latin typeface="Sylfaen" panose="010A0502050306030303" pitchFamily="18" charset="0"/>
            </a:endParaRPr>
          </a:p>
        </p:txBody>
      </p:sp>
      <p:sp>
        <p:nvSpPr>
          <p:cNvPr id="16" name="CaixaDeTexto 20">
            <a:extLst>
              <a:ext uri="{FF2B5EF4-FFF2-40B4-BE49-F238E27FC236}">
                <a16:creationId xmlns:a16="http://schemas.microsoft.com/office/drawing/2014/main" id="{4127BC9E-F5FC-4081-BD56-44DA99C14895}"/>
              </a:ext>
            </a:extLst>
          </p:cNvPr>
          <p:cNvSpPr txBox="1"/>
          <p:nvPr/>
        </p:nvSpPr>
        <p:spPr>
          <a:xfrm>
            <a:off x="7597992" y="3065735"/>
            <a:ext cx="417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ylfaen" panose="010A0502050306030303" pitchFamily="18" charset="0"/>
              </a:rPr>
              <a:t>“</a:t>
            </a:r>
            <a:r>
              <a:rPr lang="pt-BR" sz="2400" dirty="0" err="1">
                <a:latin typeface="Sylfaen" panose="010A0502050306030303" pitchFamily="18" charset="0"/>
              </a:rPr>
              <a:t>Has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God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indeed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b="1" i="1" dirty="0" err="1">
                <a:latin typeface="Sylfaen" panose="010A0502050306030303" pitchFamily="18" charset="0"/>
              </a:rPr>
              <a:t>said</a:t>
            </a:r>
            <a:r>
              <a:rPr lang="pt-BR" sz="2400" dirty="0">
                <a:latin typeface="Sylfaen" panose="010A0502050306030303" pitchFamily="18" charset="0"/>
              </a:rPr>
              <a:t>...?”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CaixaDeTexto 14">
            <a:extLst>
              <a:ext uri="{FF2B5EF4-FFF2-40B4-BE49-F238E27FC236}">
                <a16:creationId xmlns:a16="http://schemas.microsoft.com/office/drawing/2014/main" id="{605511E4-F166-421F-85C1-0568F718735A}"/>
              </a:ext>
            </a:extLst>
          </p:cNvPr>
          <p:cNvSpPr txBox="1"/>
          <p:nvPr/>
        </p:nvSpPr>
        <p:spPr>
          <a:xfrm>
            <a:off x="468374" y="3413417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ylfaen" panose="010A0502050306030303" pitchFamily="18" charset="0"/>
              </a:rPr>
              <a:t>- </a:t>
            </a:r>
            <a:r>
              <a:rPr lang="pt-BR" sz="2400" dirty="0" err="1">
                <a:latin typeface="Sylfaen" panose="010A0502050306030303" pitchFamily="18" charset="0"/>
              </a:rPr>
              <a:t>Seeing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that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Eve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is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shaken</a:t>
            </a:r>
            <a:r>
              <a:rPr lang="pt-BR" sz="2400" dirty="0">
                <a:latin typeface="Sylfaen" panose="010A0502050306030303" pitchFamily="18" charset="0"/>
              </a:rPr>
              <a:t>, </a:t>
            </a:r>
            <a:r>
              <a:rPr lang="pt-BR" sz="2400" dirty="0" err="1">
                <a:latin typeface="Sylfaen" panose="010A0502050306030303" pitchFamily="18" charset="0"/>
              </a:rPr>
              <a:t>the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serpent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goes</a:t>
            </a:r>
            <a:r>
              <a:rPr lang="pt-BR" sz="2400" dirty="0">
                <a:latin typeface="Sylfaen" panose="010A0502050306030303" pitchFamily="18" charset="0"/>
              </a:rPr>
              <a:t> a </a:t>
            </a:r>
            <a:r>
              <a:rPr lang="pt-BR" sz="2400" dirty="0" err="1">
                <a:latin typeface="Sylfaen" panose="010A0502050306030303" pitchFamily="18" charset="0"/>
              </a:rPr>
              <a:t>step</a:t>
            </a:r>
            <a:r>
              <a:rPr lang="pt-BR" sz="2400" dirty="0">
                <a:latin typeface="Sylfaen" panose="010A0502050306030303" pitchFamily="18" charset="0"/>
              </a:rPr>
              <a:t> </a:t>
            </a:r>
            <a:r>
              <a:rPr lang="pt-BR" sz="2400" dirty="0" err="1">
                <a:latin typeface="Sylfaen" panose="010A0502050306030303" pitchFamily="18" charset="0"/>
              </a:rPr>
              <a:t>further</a:t>
            </a:r>
            <a:r>
              <a:rPr lang="pt-BR" sz="2400" dirty="0">
                <a:latin typeface="Sylfaen" panose="010A0502050306030303" pitchFamily="18" charset="0"/>
              </a:rPr>
              <a:t> in </a:t>
            </a:r>
            <a:r>
              <a:rPr lang="pt-BR" sz="2400" dirty="0" err="1">
                <a:latin typeface="Sylfaen" panose="010A0502050306030303" pitchFamily="18" charset="0"/>
              </a:rPr>
              <a:t>his</a:t>
            </a:r>
            <a:r>
              <a:rPr lang="pt-BR" sz="2400" dirty="0">
                <a:latin typeface="Sylfaen" panose="010A0502050306030303" pitchFamily="18" charset="0"/>
              </a:rPr>
              <a:t> boldness, </a:t>
            </a:r>
            <a:r>
              <a:rPr lang="pt-BR" sz="2400" dirty="0" err="1">
                <a:latin typeface="Sylfaen" panose="010A0502050306030303" pitchFamily="18" charset="0"/>
              </a:rPr>
              <a:t>answering</a:t>
            </a:r>
            <a:r>
              <a:rPr lang="pt-BR" sz="2400" dirty="0">
                <a:latin typeface="Sylfaen" panose="010A0502050306030303" pitchFamily="18" charset="0"/>
              </a:rPr>
              <a:t>       </a:t>
            </a:r>
          </a:p>
          <a:p>
            <a:r>
              <a:rPr lang="pt-BR" sz="2400" dirty="0">
                <a:latin typeface="Sylfaen" panose="010A0502050306030303" pitchFamily="18" charset="0"/>
              </a:rPr>
              <a:t>  </a:t>
            </a:r>
            <a:r>
              <a:rPr lang="pt-BR" sz="2400" dirty="0" err="1">
                <a:latin typeface="Sylfaen" panose="010A0502050306030303" pitchFamily="18" charset="0"/>
              </a:rPr>
              <a:t>her</a:t>
            </a:r>
            <a:r>
              <a:rPr lang="pt-BR" sz="2400" dirty="0">
                <a:latin typeface="Sylfaen" panose="010A0502050306030303" pitchFamily="18" charset="0"/>
              </a:rPr>
              <a:t>: "You </a:t>
            </a:r>
            <a:r>
              <a:rPr lang="pt-BR" sz="2400" i="1" dirty="0">
                <a:latin typeface="Sylfaen" panose="010A0502050306030303" pitchFamily="18" charset="0"/>
              </a:rPr>
              <a:t>will </a:t>
            </a:r>
            <a:r>
              <a:rPr lang="pt-BR" sz="2400" b="1" i="1" dirty="0">
                <a:latin typeface="Sylfaen" panose="010A0502050306030303" pitchFamily="18" charset="0"/>
              </a:rPr>
              <a:t>not</a:t>
            </a:r>
            <a:r>
              <a:rPr lang="pt-BR" sz="2400" i="1" dirty="0">
                <a:latin typeface="Sylfaen" panose="010A0502050306030303" pitchFamily="18" charset="0"/>
              </a:rPr>
              <a:t> </a:t>
            </a:r>
            <a:r>
              <a:rPr lang="pt-BR" sz="2400" b="1" i="1" dirty="0">
                <a:latin typeface="Sylfaen" panose="010A0502050306030303" pitchFamily="18" charset="0"/>
              </a:rPr>
              <a:t>surely</a:t>
            </a:r>
            <a:r>
              <a:rPr lang="pt-BR" sz="2400" i="1" dirty="0">
                <a:latin typeface="Sylfaen" panose="010A0502050306030303" pitchFamily="18" charset="0"/>
              </a:rPr>
              <a:t> </a:t>
            </a:r>
            <a:r>
              <a:rPr lang="pt-BR" sz="2400" dirty="0">
                <a:latin typeface="Sylfaen" panose="010A0502050306030303" pitchFamily="18" charset="0"/>
              </a:rPr>
              <a:t>die." </a:t>
            </a:r>
          </a:p>
        </p:txBody>
      </p:sp>
      <p:sp>
        <p:nvSpPr>
          <p:cNvPr id="30" name="CaixaDeTexto 18">
            <a:extLst>
              <a:ext uri="{FF2B5EF4-FFF2-40B4-BE49-F238E27FC236}">
                <a16:creationId xmlns:a16="http://schemas.microsoft.com/office/drawing/2014/main" id="{F60460CD-F765-49E4-BD34-5B1AE7D37696}"/>
              </a:ext>
            </a:extLst>
          </p:cNvPr>
          <p:cNvSpPr txBox="1"/>
          <p:nvPr/>
        </p:nvSpPr>
        <p:spPr>
          <a:xfrm>
            <a:off x="3329794" y="4155526"/>
            <a:ext cx="842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eorgia" panose="02040502050405020303" pitchFamily="18" charset="0"/>
              </a:rPr>
              <a:t>for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second</a:t>
            </a:r>
            <a:r>
              <a:rPr lang="pt-BR" sz="2000" dirty="0">
                <a:latin typeface="Georgia" panose="02040502050405020303" pitchFamily="18" charset="0"/>
              </a:rPr>
              <a:t> time in four verses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serpent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boldly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asserted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exactly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opposite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from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had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said</a:t>
            </a:r>
            <a:endParaRPr lang="pt-BR" sz="2000" dirty="0">
              <a:latin typeface="Georgia" panose="02040502050405020303" pitchFamily="18" charset="0"/>
            </a:endParaRPr>
          </a:p>
        </p:txBody>
      </p:sp>
      <p:sp>
        <p:nvSpPr>
          <p:cNvPr id="38" name="CaixaDeTexto 17">
            <a:extLst>
              <a:ext uri="{FF2B5EF4-FFF2-40B4-BE49-F238E27FC236}">
                <a16:creationId xmlns:a16="http://schemas.microsoft.com/office/drawing/2014/main" id="{C32DF914-8478-4B89-A5AE-A7C218D93753}"/>
              </a:ext>
            </a:extLst>
          </p:cNvPr>
          <p:cNvSpPr txBox="1"/>
          <p:nvPr/>
        </p:nvSpPr>
        <p:spPr>
          <a:xfrm>
            <a:off x="3329794" y="4811504"/>
            <a:ext cx="843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Georgia" panose="02040502050405020303" pitchFamily="18" charset="0"/>
              </a:rPr>
              <a:t>in </a:t>
            </a:r>
            <a:r>
              <a:rPr lang="pt-BR" sz="2000" dirty="0" err="1">
                <a:latin typeface="Georgia" panose="02040502050405020303" pitchFamily="18" charset="0"/>
              </a:rPr>
              <a:t>order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create</a:t>
            </a:r>
            <a:r>
              <a:rPr lang="pt-BR" sz="2000" dirty="0">
                <a:latin typeface="Georgia" panose="02040502050405020303" pitchFamily="18" charset="0"/>
              </a:rPr>
              <a:t> false </a:t>
            </a:r>
            <a:r>
              <a:rPr lang="pt-BR" sz="2000" dirty="0" err="1">
                <a:latin typeface="Georgia" panose="02040502050405020303" pitchFamily="18" charset="0"/>
              </a:rPr>
              <a:t>doctrine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all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needed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one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tiny</a:t>
            </a:r>
            <a:r>
              <a:rPr lang="pt-BR" sz="2000" i="1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word</a:t>
            </a:r>
            <a:r>
              <a:rPr lang="pt-BR" sz="2000" dirty="0">
                <a:latin typeface="Georgia" panose="02040502050405020303" pitchFamily="18" charset="0"/>
              </a:rPr>
              <a:t>! (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same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word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used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twice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here</a:t>
            </a:r>
            <a:r>
              <a:rPr lang="pt-BR" sz="2000" dirty="0">
                <a:latin typeface="Georgia" panose="02040502050405020303" pitchFamily="18" charset="0"/>
              </a:rPr>
              <a:t>: </a:t>
            </a:r>
            <a:r>
              <a:rPr lang="pt-BR" sz="2000" i="1" dirty="0">
                <a:latin typeface="Georgia" panose="02040502050405020303" pitchFamily="18" charset="0"/>
              </a:rPr>
              <a:t>“</a:t>
            </a:r>
            <a:r>
              <a:rPr lang="pt-BR" sz="2000" i="1" dirty="0" err="1">
                <a:latin typeface="Georgia" panose="02040502050405020303" pitchFamily="18" charset="0"/>
              </a:rPr>
              <a:t>not</a:t>
            </a:r>
            <a:r>
              <a:rPr lang="pt-BR" sz="2000" i="1" dirty="0">
                <a:latin typeface="Georgia" panose="02040502050405020303" pitchFamily="18" charset="0"/>
              </a:rPr>
              <a:t>”</a:t>
            </a:r>
            <a:r>
              <a:rPr lang="pt-BR" sz="20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9" name="Retângulo: Cantos Arredondados 1">
            <a:extLst>
              <a:ext uri="{FF2B5EF4-FFF2-40B4-BE49-F238E27FC236}">
                <a16:creationId xmlns:a16="http://schemas.microsoft.com/office/drawing/2014/main" id="{F65F63E7-D7C9-41D7-BDD5-BD6E084F0B3C}"/>
              </a:ext>
            </a:extLst>
          </p:cNvPr>
          <p:cNvSpPr/>
          <p:nvPr/>
        </p:nvSpPr>
        <p:spPr>
          <a:xfrm>
            <a:off x="3375674" y="4219541"/>
            <a:ext cx="8374366" cy="1791743"/>
          </a:xfrm>
          <a:prstGeom prst="roundRect">
            <a:avLst>
              <a:gd name="adj" fmla="val 102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b="1" dirty="0"/>
              <a:t>In order to “sell” his false doctrine, the serpent invents a “theology” about why </a:t>
            </a:r>
            <a:r>
              <a:rPr lang="pt-BR" sz="2200" b="1" i="1" dirty="0"/>
              <a:t>what God </a:t>
            </a:r>
            <a:r>
              <a:rPr lang="pt-BR" sz="2200" b="1" i="1" u="sng" dirty="0"/>
              <a:t>said</a:t>
            </a:r>
            <a:r>
              <a:rPr lang="pt-BR" sz="2200" b="1" i="1" dirty="0"/>
              <a:t> was </a:t>
            </a:r>
            <a:r>
              <a:rPr lang="pt-BR" sz="2200" b="1" i="1" u="sng" dirty="0"/>
              <a:t>not</a:t>
            </a:r>
            <a:r>
              <a:rPr lang="pt-BR" sz="2200" b="1" i="1" dirty="0"/>
              <a:t> what God </a:t>
            </a:r>
            <a:r>
              <a:rPr lang="pt-BR" sz="2200" b="1" i="1" u="sng" dirty="0"/>
              <a:t>meant</a:t>
            </a:r>
            <a:r>
              <a:rPr lang="pt-BR" sz="2200" b="1" i="1" dirty="0"/>
              <a:t> </a:t>
            </a:r>
            <a:r>
              <a:rPr lang="pt-BR" sz="2200" b="1" dirty="0"/>
              <a:t>-- apparently, God has </a:t>
            </a:r>
            <a:r>
              <a:rPr lang="pt-BR" sz="2200" b="1" i="1" dirty="0"/>
              <a:t>selfish</a:t>
            </a:r>
            <a:r>
              <a:rPr lang="pt-BR" sz="2200" b="1" dirty="0"/>
              <a:t>, </a:t>
            </a:r>
            <a:r>
              <a:rPr lang="pt-BR" sz="2200" b="1" i="1" dirty="0"/>
              <a:t>hidden</a:t>
            </a:r>
            <a:r>
              <a:rPr lang="pt-BR" sz="2200" b="1" dirty="0"/>
              <a:t> motives for not letting them eat! “For God knows that in the day you eat of it your eyes will be opened,  and </a:t>
            </a:r>
            <a:r>
              <a:rPr lang="pt-BR" sz="2400" b="1" i="1" dirty="0"/>
              <a:t>you will be like God</a:t>
            </a:r>
            <a:r>
              <a:rPr lang="pt-BR" sz="2200" b="1" dirty="0"/>
              <a:t>, knowing good and evil.” </a:t>
            </a:r>
            <a:r>
              <a:rPr lang="pt-BR" sz="2150" b="1" i="1" dirty="0"/>
              <a:t>[</a:t>
            </a:r>
            <a:r>
              <a:rPr lang="pt-BR" sz="2150" b="1" i="1" dirty="0" err="1"/>
              <a:t>Gn</a:t>
            </a:r>
            <a:r>
              <a:rPr lang="pt-BR" sz="2150" b="1" i="1" dirty="0"/>
              <a:t> 3:5; a </a:t>
            </a:r>
            <a:r>
              <a:rPr lang="pt-BR" sz="2150" b="1" i="1" dirty="0" err="1"/>
              <a:t>hidden</a:t>
            </a:r>
            <a:r>
              <a:rPr lang="pt-BR" sz="2150" b="1" i="1" dirty="0"/>
              <a:t> </a:t>
            </a:r>
            <a:r>
              <a:rPr lang="pt-BR" sz="2150" b="1" i="1" dirty="0" err="1"/>
              <a:t>blessing</a:t>
            </a:r>
            <a:r>
              <a:rPr lang="pt-BR" sz="2150" b="1" i="1" dirty="0"/>
              <a:t>?]</a:t>
            </a:r>
            <a:endParaRPr lang="en-US" sz="2150" b="1" i="1" dirty="0"/>
          </a:p>
        </p:txBody>
      </p:sp>
    </p:spTree>
    <p:extLst>
      <p:ext uri="{BB962C8B-B14F-4D97-AF65-F5344CB8AC3E}">
        <p14:creationId xmlns:p14="http://schemas.microsoft.com/office/powerpoint/2010/main" val="16731777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4557638"/>
            <a:ext cx="3100506" cy="206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2296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Sin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3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9DECC-EB73-4B40-9BA9-B0523A0BBBEA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3:6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5D080-527A-4E65-8815-EBAC06D6674E}"/>
              </a:ext>
            </a:extLst>
          </p:cNvPr>
          <p:cNvSpPr txBox="1"/>
          <p:nvPr/>
        </p:nvSpPr>
        <p:spPr>
          <a:xfrm>
            <a:off x="205411" y="1409929"/>
            <a:ext cx="1137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“So when the woman </a:t>
            </a:r>
            <a:r>
              <a:rPr lang="en-US" sz="3200" b="1" i="1" dirty="0">
                <a:latin typeface="Georgia" panose="02040502050405020303" pitchFamily="18" charset="0"/>
              </a:rPr>
              <a:t>saw</a:t>
            </a:r>
            <a:r>
              <a:rPr lang="en-US" sz="3200" dirty="0">
                <a:latin typeface="Sylfaen" panose="010A0502050306030303" pitchFamily="18" charset="0"/>
              </a:rPr>
              <a:t> that the tree was good...”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80377"/>
            <a:ext cx="1197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Once trust in God and in His word has been affected, human “reasoning”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takes over as a new guide for life...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63832-664F-4150-9854-7BEC6DEA28A4}"/>
              </a:ext>
            </a:extLst>
          </p:cNvPr>
          <p:cNvSpPr txBox="1"/>
          <p:nvPr/>
        </p:nvSpPr>
        <p:spPr>
          <a:xfrm>
            <a:off x="9966050" y="113360"/>
            <a:ext cx="216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(part one)</a:t>
            </a:r>
          </a:p>
        </p:txBody>
      </p:sp>
      <p:sp>
        <p:nvSpPr>
          <p:cNvPr id="27" name="Estrela de 16 pontas 1">
            <a:extLst>
              <a:ext uri="{FF2B5EF4-FFF2-40B4-BE49-F238E27FC236}">
                <a16:creationId xmlns:a16="http://schemas.microsoft.com/office/drawing/2014/main" id="{9E8B6448-52D6-490B-B893-E07E57D2F522}"/>
              </a:ext>
            </a:extLst>
          </p:cNvPr>
          <p:cNvSpPr/>
          <p:nvPr/>
        </p:nvSpPr>
        <p:spPr>
          <a:xfrm rot="531146">
            <a:off x="5067767" y="1750166"/>
            <a:ext cx="9019676" cy="4581954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 dirty="0"/>
          </a:p>
          <a:p>
            <a:pPr algn="ctr"/>
            <a:r>
              <a:rPr lang="pt-BR" sz="2200" b="1" dirty="0">
                <a:latin typeface="Georgia" panose="02040502050405020303" pitchFamily="18" charset="0"/>
              </a:rPr>
              <a:t>“...because, </a:t>
            </a:r>
            <a:r>
              <a:rPr lang="pt-BR" sz="2200" b="1" dirty="0" err="1">
                <a:latin typeface="Georgia" panose="02040502050405020303" pitchFamily="18" charset="0"/>
              </a:rPr>
              <a:t>although</a:t>
            </a:r>
            <a:r>
              <a:rPr lang="pt-BR" sz="2200" b="1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pt-BR" sz="2200" b="1" dirty="0" err="1">
                <a:latin typeface="Georgia" panose="02040502050405020303" pitchFamily="18" charset="0"/>
              </a:rPr>
              <a:t>they</a:t>
            </a:r>
            <a:r>
              <a:rPr lang="pt-BR" sz="2200" b="1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knew</a:t>
            </a:r>
            <a:r>
              <a:rPr lang="pt-BR" sz="2200" b="1" dirty="0">
                <a:latin typeface="Georgia" panose="02040502050405020303" pitchFamily="18" charset="0"/>
              </a:rPr>
              <a:t> God, </a:t>
            </a:r>
            <a:r>
              <a:rPr lang="pt-BR" sz="2200" b="1" dirty="0" err="1">
                <a:latin typeface="Georgia" panose="02040502050405020303" pitchFamily="18" charset="0"/>
              </a:rPr>
              <a:t>they</a:t>
            </a:r>
            <a:r>
              <a:rPr lang="pt-BR" sz="2200" b="1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did</a:t>
            </a:r>
            <a:endParaRPr lang="pt-BR" sz="2200" b="1" dirty="0">
              <a:latin typeface="Georgia" panose="02040502050405020303" pitchFamily="18" charset="0"/>
            </a:endParaRPr>
          </a:p>
          <a:p>
            <a:pPr algn="ctr"/>
            <a:r>
              <a:rPr lang="pt-BR" sz="2200" b="1" dirty="0" err="1">
                <a:latin typeface="Georgia" panose="02040502050405020303" pitchFamily="18" charset="0"/>
              </a:rPr>
              <a:t>not</a:t>
            </a:r>
            <a:r>
              <a:rPr lang="pt-BR" sz="2200" b="1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glorify</a:t>
            </a:r>
            <a:r>
              <a:rPr lang="pt-BR" sz="2200" b="1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Him</a:t>
            </a:r>
            <a:r>
              <a:rPr lang="pt-BR" sz="2200" b="1" dirty="0">
                <a:latin typeface="Georgia" panose="02040502050405020303" pitchFamily="18" charset="0"/>
              </a:rPr>
              <a:t> as God, ...</a:t>
            </a:r>
            <a:r>
              <a:rPr lang="pt-BR" sz="22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2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became</a:t>
            </a:r>
            <a:r>
              <a:rPr lang="pt-BR" sz="22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futile</a:t>
            </a:r>
            <a:r>
              <a:rPr lang="pt-BR" sz="22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in their thoughts</a:t>
            </a:r>
            <a:r>
              <a:rPr lang="pt-BR" sz="2200" b="1" i="1" dirty="0">
                <a:solidFill>
                  <a:schemeClr val="bg1"/>
                </a:solidFill>
                <a:latin typeface="Georgia" panose="02040502050405020303" pitchFamily="18" charset="0"/>
              </a:rPr>
              <a:t>, and their foolish hearts were </a:t>
            </a:r>
            <a:r>
              <a:rPr lang="pt-BR" sz="22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darkened</a:t>
            </a:r>
            <a:r>
              <a:rPr lang="pt-BR" sz="2200" b="1" i="1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” [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Romans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1:21]</a:t>
            </a:r>
          </a:p>
        </p:txBody>
      </p:sp>
      <p:sp>
        <p:nvSpPr>
          <p:cNvPr id="29" name="Estrela de 16 pontas 13">
            <a:extLst>
              <a:ext uri="{FF2B5EF4-FFF2-40B4-BE49-F238E27FC236}">
                <a16:creationId xmlns:a16="http://schemas.microsoft.com/office/drawing/2014/main" id="{E2C925C3-B7C2-4E92-A3C0-16BE88A36734}"/>
              </a:ext>
            </a:extLst>
          </p:cNvPr>
          <p:cNvSpPr/>
          <p:nvPr/>
        </p:nvSpPr>
        <p:spPr>
          <a:xfrm rot="21204252">
            <a:off x="-2008807" y="1418400"/>
            <a:ext cx="9870114" cy="4801053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 dirty="0"/>
          </a:p>
          <a:p>
            <a:pPr algn="ctr"/>
            <a:r>
              <a:rPr lang="pt-BR" sz="2200" b="1" dirty="0">
                <a:latin typeface="Georgia" panose="02040502050405020303" pitchFamily="18" charset="0"/>
              </a:rPr>
              <a:t>“For they </a:t>
            </a:r>
            <a:r>
              <a:rPr lang="pt-BR" sz="2200" b="1" dirty="0" err="1">
                <a:latin typeface="Georgia" panose="02040502050405020303" pitchFamily="18" charset="0"/>
              </a:rPr>
              <a:t>being</a:t>
            </a:r>
            <a:r>
              <a:rPr lang="pt-BR" sz="2200" b="1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ignorant</a:t>
            </a:r>
            <a:endParaRPr lang="pt-BR" sz="2200" b="1" dirty="0">
              <a:latin typeface="Georgia" panose="02040502050405020303" pitchFamily="18" charset="0"/>
            </a:endParaRPr>
          </a:p>
          <a:p>
            <a:pPr algn="ctr"/>
            <a:r>
              <a:rPr lang="pt-BR" sz="2200" b="1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of</a:t>
            </a:r>
            <a:r>
              <a:rPr lang="pt-BR" sz="2200" b="1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God's</a:t>
            </a:r>
            <a:r>
              <a:rPr lang="pt-BR" sz="2200" b="1" dirty="0">
                <a:latin typeface="Georgia" panose="02040502050405020303" pitchFamily="18" charset="0"/>
              </a:rPr>
              <a:t> righteousness, </a:t>
            </a:r>
            <a:r>
              <a:rPr lang="pt-BR" sz="2200" b="1" dirty="0" err="1">
                <a:latin typeface="Georgia" panose="02040502050405020303" pitchFamily="18" charset="0"/>
              </a:rPr>
              <a:t>and</a:t>
            </a:r>
            <a:endParaRPr lang="pt-BR" sz="2200" b="1" dirty="0">
              <a:latin typeface="Georgia" panose="02040502050405020303" pitchFamily="18" charset="0"/>
            </a:endParaRPr>
          </a:p>
          <a:p>
            <a:pPr algn="ctr"/>
            <a:r>
              <a:rPr lang="pt-BR" sz="22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seeking</a:t>
            </a:r>
            <a:r>
              <a:rPr lang="pt-BR" sz="2200" b="1" i="1" dirty="0">
                <a:solidFill>
                  <a:schemeClr val="bg1"/>
                </a:solidFill>
                <a:latin typeface="Georgia" panose="02040502050405020303" pitchFamily="18" charset="0"/>
              </a:rPr>
              <a:t> to establish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their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own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righteousness</a:t>
            </a:r>
            <a:r>
              <a:rPr lang="pt-BR" sz="2200" b="1" dirty="0">
                <a:latin typeface="Georgia" panose="02040502050405020303" pitchFamily="18" charset="0"/>
              </a:rPr>
              <a:t>, have not submitted to the righteousness of God.”</a:t>
            </a:r>
          </a:p>
          <a:p>
            <a:pPr algn="ctr"/>
            <a:r>
              <a:rPr lang="pt-BR" sz="2200" b="1" dirty="0">
                <a:latin typeface="Georgia" panose="02040502050405020303" pitchFamily="18" charset="0"/>
              </a:rPr>
              <a:t>[</a:t>
            </a:r>
            <a:r>
              <a:rPr lang="pt-BR" sz="2200" b="1" dirty="0" err="1">
                <a:latin typeface="Georgia" panose="02040502050405020303" pitchFamily="18" charset="0"/>
              </a:rPr>
              <a:t>Romans</a:t>
            </a:r>
            <a:r>
              <a:rPr lang="pt-BR" sz="2200" b="1" dirty="0">
                <a:latin typeface="Georgia" panose="02040502050405020303" pitchFamily="18" charset="0"/>
              </a:rPr>
              <a:t> 10:3]</a:t>
            </a:r>
          </a:p>
        </p:txBody>
      </p:sp>
    </p:spTree>
    <p:extLst>
      <p:ext uri="{BB962C8B-B14F-4D97-AF65-F5344CB8AC3E}">
        <p14:creationId xmlns:p14="http://schemas.microsoft.com/office/powerpoint/2010/main" val="8545174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4439</Words>
  <Application>Microsoft Office PowerPoint</Application>
  <PresentationFormat>Widescreen</PresentationFormat>
  <Paragraphs>450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Segoe Print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Ballard</dc:creator>
  <cp:lastModifiedBy>carldballard</cp:lastModifiedBy>
  <cp:revision>295</cp:revision>
  <dcterms:created xsi:type="dcterms:W3CDTF">2018-03-26T15:20:55Z</dcterms:created>
  <dcterms:modified xsi:type="dcterms:W3CDTF">2018-06-06T17:11:47Z</dcterms:modified>
</cp:coreProperties>
</file>